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7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81" r:id="rId26"/>
    <p:sldId id="282" r:id="rId27"/>
    <p:sldId id="283"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286" r:id="rId44"/>
    <p:sldId id="287" r:id="rId45"/>
    <p:sldId id="309" r:id="rId46"/>
    <p:sldId id="310" r:id="rId47"/>
    <p:sldId id="307" r:id="rId48"/>
    <p:sldId id="314" r:id="rId49"/>
    <p:sldId id="311" r:id="rId50"/>
    <p:sldId id="288" r:id="rId51"/>
    <p:sldId id="315" r:id="rId52"/>
    <p:sldId id="316"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 id="331" r:id="rId66"/>
    <p:sldId id="332" r:id="rId67"/>
    <p:sldId id="318" r:id="rId68"/>
    <p:sldId id="333" r:id="rId69"/>
    <p:sldId id="334" r:id="rId70"/>
    <p:sldId id="335" r:id="rId71"/>
    <p:sldId id="336" r:id="rId72"/>
    <p:sldId id="290" r:id="rId73"/>
    <p:sldId id="291" r:id="rId74"/>
  </p:sldIdLst>
  <p:sldSz cx="9144000" cy="5143500" type="screen16x9"/>
  <p:notesSz cx="6858000" cy="9144000"/>
  <p:embeddedFontLst>
    <p:embeddedFont>
      <p:font typeface="Ink Free" panose="03080402000500000000" pitchFamily="66" charset="0"/>
      <p:regular r:id="rId76"/>
    </p:embeddedFont>
    <p:embeddedFont>
      <p:font typeface="Open Sans" panose="020B0604020202020204" charset="0"/>
      <p:regular r:id="rId77"/>
      <p:bold r:id="rId78"/>
      <p:italic r:id="rId79"/>
      <p:boldItalic r:id="rId80"/>
    </p:embeddedFont>
    <p:embeddedFont>
      <p:font typeface="Calibri" panose="020F0502020204030204" pitchFamily="34" charset="0"/>
      <p:regular r:id="rId81"/>
      <p:bold r:id="rId82"/>
      <p:italic r:id="rId83"/>
      <p:boldItalic r:id="rId84"/>
    </p:embeddedFont>
    <p:embeddedFont>
      <p:font typeface="Gugi" panose="020B0604020202020204" charset="-127"/>
      <p:regular r:id="rId85"/>
    </p:embeddedFont>
    <p:embeddedFont>
      <p:font typeface="Economica" panose="020B060402020202020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1.fntdata"/><Relationship Id="rId84" Type="http://schemas.openxmlformats.org/officeDocument/2006/relationships/font" Target="fonts/font9.fntdata"/><Relationship Id="rId89"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4.fntdata"/><Relationship Id="rId87"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7.fntdata"/><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5.fntdata"/><Relationship Id="rId85" Type="http://schemas.openxmlformats.org/officeDocument/2006/relationships/font" Target="fonts/font10.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So today we will be talking about the effects and uses of VR in perception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f69d040740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f69d040740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Traditionally, we would say we are there when the users can’t perceive a difference between the real world and the generated environment.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f69d040740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f69d040740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However, through this talk I will argue that we don’t need that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f69d040740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f69d040740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The first problem we have, is a lack of an absolute methodology to test every visual perception as a whole? What we do instead is measure isolated aspects of visual perception, or related cognitive processes. We can measure eye tracking, ask users for a self-report of perceived realism or differences, try to get biosensors involved or even an fMRI.</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f69d040740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f69d040740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Additionally, we can consider the way our brains work to our advantage. Our perception is flexible: it can adapt to different situations. It’s trainable, we can train and improve our capacities. It’s dynamic: changing through time. It’s efficient, meaning it can achieve maximum productivity with minimum wasted effort. Our brains have evolved to learn to focus on the important information and discard the rest, keeping a good enough model of the outside world for us to act accordingly.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f69d040740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f69d040740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This means, to our advantage, that there are shortcuts we can use, things that our brains won’t notice, that can take us close enough to the real world as to pass the visual Turing test.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f69d040740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f69d040740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7d0a09fe70a9e85d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7d0a09fe70a9e85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f6b358f52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f6b358f52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We know that time perception is affected by high-level cognitive aspects like emotion, arousal and so on.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6b358f52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f6b358f52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On short intervals, we  also know that time perception can be affected by semantic visual features, like luminance or size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6b358f524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f6b358f52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All in all, time perception is a complex, multidimensional high-level cognitive aspect of our perception.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6c2c52664b2b2aad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6c2c52664b2b2aa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One of the questions we can ask ourselves is: how far are we from passing the visual Turing test? This question creates a myriad of subproblems itself. How do we define the optimal point we want to reach? And more importantly, how do we measure if a user perceives a difference or not? During this talk we will follow a user-centric approach, focusing on the perception of users rather than the fidelity of the display.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f6b358f524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f6b358f524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We wanted to test if visual features could also affect time perception in a more complex environment at longer intervals.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f6b358f52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f6b358f52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f6b358f524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f6b358f524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f6b358f524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f6b358f524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f6b358f524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f6b358f524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f6b358f524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f6b358f524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f6b358f524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f6b358f524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f6b358f524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f6b358f524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06a736ebad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06a736ebad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err="1"/>
              <a:t>What</a:t>
            </a:r>
            <a:r>
              <a:rPr lang="es-ES" dirty="0"/>
              <a:t> </a:t>
            </a:r>
            <a:r>
              <a:rPr lang="es-ES" dirty="0" err="1"/>
              <a:t>we</a:t>
            </a:r>
            <a:r>
              <a:rPr lang="es-ES" dirty="0"/>
              <a:t> </a:t>
            </a:r>
            <a:r>
              <a:rPr lang="es-ES" dirty="0" err="1"/>
              <a:t>found</a:t>
            </a:r>
            <a:r>
              <a:rPr lang="es-ES" dirty="0"/>
              <a:t> </a:t>
            </a:r>
            <a:r>
              <a:rPr lang="es-ES" dirty="0" err="1"/>
              <a:t>was</a:t>
            </a:r>
            <a:r>
              <a:rPr lang="es-ES" dirty="0"/>
              <a:t> </a:t>
            </a:r>
            <a:r>
              <a:rPr lang="es-ES" dirty="0" err="1"/>
              <a:t>this</a:t>
            </a:r>
            <a:r>
              <a:rPr lang="es-ES" dirty="0"/>
              <a:t>. </a:t>
            </a:r>
            <a:r>
              <a:rPr lang="es-ES" dirty="0" err="1"/>
              <a:t>You</a:t>
            </a:r>
            <a:r>
              <a:rPr lang="es-ES" dirty="0"/>
              <a:t> can </a:t>
            </a:r>
            <a:r>
              <a:rPr lang="es-ES" dirty="0" err="1"/>
              <a:t>see</a:t>
            </a:r>
            <a:r>
              <a:rPr lang="es-ES" dirty="0"/>
              <a:t> </a:t>
            </a:r>
            <a:r>
              <a:rPr lang="es-ES" dirty="0" err="1"/>
              <a:t>the</a:t>
            </a:r>
            <a:r>
              <a:rPr lang="es-ES" dirty="0"/>
              <a:t> </a:t>
            </a:r>
            <a:r>
              <a:rPr lang="es-ES" dirty="0" err="1"/>
              <a:t>percentage</a:t>
            </a:r>
            <a:r>
              <a:rPr lang="es-ES" dirty="0"/>
              <a:t> </a:t>
            </a:r>
            <a:r>
              <a:rPr lang="es-ES" dirty="0" err="1"/>
              <a:t>of</a:t>
            </a:r>
            <a:r>
              <a:rPr lang="es-ES" dirty="0"/>
              <a:t> </a:t>
            </a:r>
            <a:r>
              <a:rPr lang="es-ES" dirty="0" err="1"/>
              <a:t>errors</a:t>
            </a:r>
            <a:r>
              <a:rPr lang="es-ES" dirty="0"/>
              <a:t> in </a:t>
            </a:r>
            <a:r>
              <a:rPr lang="es-ES" dirty="0" err="1"/>
              <a:t>the</a:t>
            </a:r>
            <a:r>
              <a:rPr lang="es-ES" dirty="0"/>
              <a:t> Y axis, </a:t>
            </a:r>
            <a:r>
              <a:rPr lang="es-ES" dirty="0" err="1"/>
              <a:t>the</a:t>
            </a:r>
            <a:r>
              <a:rPr lang="es-ES" dirty="0"/>
              <a:t> </a:t>
            </a:r>
            <a:r>
              <a:rPr lang="es-ES" dirty="0" err="1"/>
              <a:t>high</a:t>
            </a:r>
            <a:r>
              <a:rPr lang="es-ES" dirty="0"/>
              <a:t> </a:t>
            </a:r>
            <a:r>
              <a:rPr lang="es-ES" dirty="0" err="1"/>
              <a:t>contrast</a:t>
            </a:r>
            <a:r>
              <a:rPr lang="es-ES" dirty="0"/>
              <a:t> </a:t>
            </a:r>
            <a:r>
              <a:rPr lang="es-ES" dirty="0" err="1"/>
              <a:t>condition</a:t>
            </a:r>
            <a:r>
              <a:rPr lang="es-ES" dirty="0"/>
              <a:t> in a </a:t>
            </a:r>
            <a:r>
              <a:rPr lang="es-ES" dirty="0" err="1"/>
              <a:t>strong</a:t>
            </a:r>
            <a:r>
              <a:rPr lang="es-ES" dirty="0"/>
              <a:t> blue and </a:t>
            </a:r>
            <a:r>
              <a:rPr lang="es-ES" dirty="0" err="1"/>
              <a:t>the</a:t>
            </a:r>
            <a:r>
              <a:rPr lang="es-ES" dirty="0"/>
              <a:t> </a:t>
            </a:r>
            <a:r>
              <a:rPr lang="es-ES" dirty="0" err="1"/>
              <a:t>low</a:t>
            </a:r>
            <a:r>
              <a:rPr lang="es-ES" dirty="0"/>
              <a:t> </a:t>
            </a:r>
            <a:r>
              <a:rPr lang="es-ES" dirty="0" err="1"/>
              <a:t>contrast</a:t>
            </a:r>
            <a:r>
              <a:rPr lang="es-ES" dirty="0"/>
              <a:t> </a:t>
            </a:r>
            <a:r>
              <a:rPr lang="es-ES" dirty="0" err="1"/>
              <a:t>condition</a:t>
            </a:r>
            <a:r>
              <a:rPr lang="es-ES" dirty="0"/>
              <a:t> in a </a:t>
            </a:r>
            <a:r>
              <a:rPr lang="es-ES" dirty="0" err="1"/>
              <a:t>soft</a:t>
            </a:r>
            <a:r>
              <a:rPr lang="es-ES" dirty="0"/>
              <a:t> blue</a:t>
            </a:r>
            <a:endParaRPr dirty="0"/>
          </a:p>
        </p:txBody>
      </p:sp>
    </p:spTree>
    <p:extLst>
      <p:ext uri="{BB962C8B-B14F-4D97-AF65-F5344CB8AC3E}">
        <p14:creationId xmlns:p14="http://schemas.microsoft.com/office/powerpoint/2010/main" val="2166471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06a736ebad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06a736ebad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The 55% sampling point corresponds to the point of the trial where the participant was asked the binary question: has more or less tan half of the time elapsed?</a:t>
            </a:r>
          </a:p>
        </p:txBody>
      </p:sp>
    </p:spTree>
    <p:extLst>
      <p:ext uri="{BB962C8B-B14F-4D97-AF65-F5344CB8AC3E}">
        <p14:creationId xmlns:p14="http://schemas.microsoft.com/office/powerpoint/2010/main" val="2004930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eb434d1631d88c5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eb434d1631d88c5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I will also be basing my talk on VR as the title suggests. When thinking about the visual turing test, it comes natural to think of this particular display technology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06a736ebad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06a736ebad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The 55% sampling point corresponds to the point of the trial where the participant was asked the binary question: has more or less tan half of the time elapsed?</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So, what are we seeing here?</a:t>
            </a:r>
          </a:p>
        </p:txBody>
      </p:sp>
    </p:spTree>
    <p:extLst>
      <p:ext uri="{BB962C8B-B14F-4D97-AF65-F5344CB8AC3E}">
        <p14:creationId xmlns:p14="http://schemas.microsoft.com/office/powerpoint/2010/main" val="3753972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06a736ebad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06a736ebad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We are seeing that Participants are making more mistakes in the high contrast condition</a:t>
            </a:r>
          </a:p>
        </p:txBody>
      </p:sp>
    </p:spTree>
    <p:extLst>
      <p:ext uri="{BB962C8B-B14F-4D97-AF65-F5344CB8AC3E}">
        <p14:creationId xmlns:p14="http://schemas.microsoft.com/office/powerpoint/2010/main" val="1096670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06a736ebad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06a736ebad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 this is, they are answering “less than half” more often in the high contrast condition. This is an underestimation of time in high contrast conditions</a:t>
            </a:r>
          </a:p>
        </p:txBody>
      </p:sp>
    </p:spTree>
    <p:extLst>
      <p:ext uri="{BB962C8B-B14F-4D97-AF65-F5344CB8AC3E}">
        <p14:creationId xmlns:p14="http://schemas.microsoft.com/office/powerpoint/2010/main" val="3834150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06a736ebad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06a736ebad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Our analysis reveals that this difference is significant. </a:t>
            </a:r>
          </a:p>
        </p:txBody>
      </p:sp>
    </p:spTree>
    <p:extLst>
      <p:ext uri="{BB962C8B-B14F-4D97-AF65-F5344CB8AC3E}">
        <p14:creationId xmlns:p14="http://schemas.microsoft.com/office/powerpoint/2010/main" val="2254267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06a736ebad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06a736ebad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What happens at the other sampling point we are testing? Exactly the same. </a:t>
            </a:r>
          </a:p>
        </p:txBody>
      </p:sp>
    </p:spTree>
    <p:extLst>
      <p:ext uri="{BB962C8B-B14F-4D97-AF65-F5344CB8AC3E}">
        <p14:creationId xmlns:p14="http://schemas.microsoft.com/office/powerpoint/2010/main" val="3052017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06a736ebad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06a736ebad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In this case, wrong answers correspond to saying that half of the duration has already passed</a:t>
            </a:r>
          </a:p>
        </p:txBody>
      </p:sp>
    </p:spTree>
    <p:extLst>
      <p:ext uri="{BB962C8B-B14F-4D97-AF65-F5344CB8AC3E}">
        <p14:creationId xmlns:p14="http://schemas.microsoft.com/office/powerpoint/2010/main" val="2148331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06a736ebad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06a736ebad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We can see a higher error rate for the low contrast condition</a:t>
            </a:r>
          </a:p>
        </p:txBody>
      </p:sp>
    </p:spTree>
    <p:extLst>
      <p:ext uri="{BB962C8B-B14F-4D97-AF65-F5344CB8AC3E}">
        <p14:creationId xmlns:p14="http://schemas.microsoft.com/office/powerpoint/2010/main" val="4180556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06a736ebad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06a736ebad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We can see a higher error rate for the low contrast condition</a:t>
            </a:r>
          </a:p>
        </p:txBody>
      </p:sp>
    </p:spTree>
    <p:extLst>
      <p:ext uri="{BB962C8B-B14F-4D97-AF65-F5344CB8AC3E}">
        <p14:creationId xmlns:p14="http://schemas.microsoft.com/office/powerpoint/2010/main" val="3263456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06a736ebad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06a736ebad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noProof="0" dirty="0"/>
          </a:p>
        </p:txBody>
      </p:sp>
    </p:spTree>
    <p:extLst>
      <p:ext uri="{BB962C8B-B14F-4D97-AF65-F5344CB8AC3E}">
        <p14:creationId xmlns:p14="http://schemas.microsoft.com/office/powerpoint/2010/main" val="162121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07bdeb4c07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207bdeb4c07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The same effect can be found for temporal frequency and field of view</a:t>
            </a:r>
            <a:endParaRPr/>
          </a:p>
        </p:txBody>
      </p:sp>
    </p:spTree>
    <p:extLst>
      <p:ext uri="{BB962C8B-B14F-4D97-AF65-F5344CB8AC3E}">
        <p14:creationId xmlns:p14="http://schemas.microsoft.com/office/powerpoint/2010/main" val="300508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eb434d1631d88c5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eb434d1631d88c5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Vr has a number of advantages when using it as a tool to study human perception. First, it gives us control of the visual stimuli we show to the users.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07bdeb4c07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207bdeb4c07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The same effect can be found for temporal frequency and field of view</a:t>
            </a:r>
            <a:endParaRPr/>
          </a:p>
        </p:txBody>
      </p:sp>
    </p:spTree>
    <p:extLst>
      <p:ext uri="{BB962C8B-B14F-4D97-AF65-F5344CB8AC3E}">
        <p14:creationId xmlns:p14="http://schemas.microsoft.com/office/powerpoint/2010/main" val="26254279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07bdeb4c07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207bdeb4c07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The same effect can be found for temporal frequency and field of view</a:t>
            </a:r>
            <a:endParaRPr dirty="0"/>
          </a:p>
        </p:txBody>
      </p:sp>
    </p:spTree>
    <p:extLst>
      <p:ext uri="{BB962C8B-B14F-4D97-AF65-F5344CB8AC3E}">
        <p14:creationId xmlns:p14="http://schemas.microsoft.com/office/powerpoint/2010/main" val="35677072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f6b358f524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f6b358f524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6440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d0a09fe70a9e85d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7d0a09fe70a9e85d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7d0a09fe70a9e85d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7d0a09fe70a9e85d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a:t>
            </a:r>
            <a:r>
              <a:rPr lang="en-AE" dirty="0" err="1"/>
              <a:t>nd</a:t>
            </a:r>
            <a:r>
              <a:rPr lang="en-AE" dirty="0"/>
              <a:t> also on top-down mechanisms, which guide our attention towards relevant areas based on the task or goal of the viewer. For example, you may look at different parts of this image without an assigned task. But if I ask you to tell me how many cars you can see in the picture</a:t>
            </a:r>
          </a:p>
        </p:txBody>
      </p:sp>
      <p:sp>
        <p:nvSpPr>
          <p:cNvPr id="4" name="Marcador de número de diapositiva 3"/>
          <p:cNvSpPr>
            <a:spLocks noGrp="1"/>
          </p:cNvSpPr>
          <p:nvPr>
            <p:ph type="sldNum" sz="quarter" idx="5"/>
          </p:nvPr>
        </p:nvSpPr>
        <p:spPr/>
        <p:txBody>
          <a:bodyPr/>
          <a:lstStyle/>
          <a:p>
            <a:fld id="{F7292F04-A8F4-4370-A3C0-F9CD625A986D}" type="slidenum">
              <a:rPr lang="en-AT" smtClean="0"/>
              <a:t>45</a:t>
            </a:fld>
            <a:endParaRPr lang="en-AT"/>
          </a:p>
        </p:txBody>
      </p:sp>
    </p:spTree>
    <p:extLst>
      <p:ext uri="{BB962C8B-B14F-4D97-AF65-F5344CB8AC3E}">
        <p14:creationId xmlns:p14="http://schemas.microsoft.com/office/powerpoint/2010/main" val="41112672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7d0a09fe70a9e85d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7d0a09fe70a9e85d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324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7d0a09fe70a9e85d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7d0a09fe70a9e85d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85188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d0a09fe70a9e85d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7d0a09fe70a9e85d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d0a09fe70a9e85d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7d0a09fe70a9e85d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2655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eb434d1631d88c5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eb434d1631d88c5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This means both an isolation from outside stimuli and increased reproducibility. The users will only see what we want them to see, and we can exactly reproduce complex environments easily.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d0a09fe70a9e85d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7d0a09fe70a9e85d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3159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07f2e875c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207f2e875c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First, let’s look at the spatial layout of the experiment. This is our participant seen from above</a:t>
            </a:r>
          </a:p>
        </p:txBody>
      </p:sp>
    </p:spTree>
    <p:extLst>
      <p:ext uri="{BB962C8B-B14F-4D97-AF65-F5344CB8AC3E}">
        <p14:creationId xmlns:p14="http://schemas.microsoft.com/office/powerpoint/2010/main" val="3361889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07f2e875c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207f2e875c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We show participants different visual targets which always appear at one of three positions, as shown in the figure</a:t>
            </a:r>
            <a:endParaRPr dirty="0"/>
          </a:p>
        </p:txBody>
      </p:sp>
    </p:spTree>
    <p:extLst>
      <p:ext uri="{BB962C8B-B14F-4D97-AF65-F5344CB8AC3E}">
        <p14:creationId xmlns:p14="http://schemas.microsoft.com/office/powerpoint/2010/main" val="12931887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07f2e875c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207f2e875c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always inside the field of view of the participant. </a:t>
            </a:r>
            <a:endParaRPr dirty="0"/>
          </a:p>
        </p:txBody>
      </p:sp>
    </p:spTree>
    <p:extLst>
      <p:ext uri="{BB962C8B-B14F-4D97-AF65-F5344CB8AC3E}">
        <p14:creationId xmlns:p14="http://schemas.microsoft.com/office/powerpoint/2010/main" val="18763346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07f2e875c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207f2e875c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Participants have to detect the visual targets (which is a binary response: “I have seen something”) and recognize the visual targets (“this is the shape I saw”)</a:t>
            </a:r>
            <a:endParaRPr dirty="0"/>
          </a:p>
        </p:txBody>
      </p:sp>
    </p:spTree>
    <p:extLst>
      <p:ext uri="{BB962C8B-B14F-4D97-AF65-F5344CB8AC3E}">
        <p14:creationId xmlns:p14="http://schemas.microsoft.com/office/powerpoint/2010/main" val="17911145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07f2e875c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207f2e875c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A</a:t>
            </a:r>
            <a:r>
              <a:rPr lang="es" dirty="0"/>
              <a:t>dditionally, an audioclip can play at one of three possible locations in the back of the participants head. When a visual target an an auditory source appear at the same time we call that combination a bimodal stimulus</a:t>
            </a:r>
            <a:endParaRPr dirty="0"/>
          </a:p>
        </p:txBody>
      </p:sp>
    </p:spTree>
    <p:extLst>
      <p:ext uri="{BB962C8B-B14F-4D97-AF65-F5344CB8AC3E}">
        <p14:creationId xmlns:p14="http://schemas.microsoft.com/office/powerpoint/2010/main" val="230051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07f2e875c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207f2e875c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You can see a possible spatial combination of a bimodal stimulus highlighted in green </a:t>
            </a:r>
            <a:endParaRPr dirty="0"/>
          </a:p>
        </p:txBody>
      </p:sp>
    </p:spTree>
    <p:extLst>
      <p:ext uri="{BB962C8B-B14F-4D97-AF65-F5344CB8AC3E}">
        <p14:creationId xmlns:p14="http://schemas.microsoft.com/office/powerpoint/2010/main" val="11097359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207f2e875c0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207f2e875c0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Moving on to the temporal profile of our experiment. We show the visual targets for 24ms</a:t>
            </a:r>
            <a:endParaRPr/>
          </a:p>
        </p:txBody>
      </p:sp>
    </p:spTree>
    <p:extLst>
      <p:ext uri="{BB962C8B-B14F-4D97-AF65-F5344CB8AC3E}">
        <p14:creationId xmlns:p14="http://schemas.microsoft.com/office/powerpoint/2010/main" val="31288051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1dcd44979e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1dcd44979e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The auditory part of the bimodal stimuli is played for 400ms, starting 100ms before the visual target onset. </a:t>
            </a:r>
            <a:endParaRPr/>
          </a:p>
        </p:txBody>
      </p:sp>
    </p:spTree>
    <p:extLst>
      <p:ext uri="{BB962C8B-B14F-4D97-AF65-F5344CB8AC3E}">
        <p14:creationId xmlns:p14="http://schemas.microsoft.com/office/powerpoint/2010/main" val="16961575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1dcd44979e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1dcd44979e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If you have any doubts about the visibility of the visual  targets, we analyzed a visual-only condition in our experiment as a baseline before assessing participant’s performance in the bimodal condition</a:t>
            </a:r>
          </a:p>
          <a:p>
            <a:pPr marL="0" lvl="0" indent="0" algn="l" rtl="0">
              <a:spcBef>
                <a:spcPts val="0"/>
              </a:spcBef>
              <a:spcAft>
                <a:spcPts val="0"/>
              </a:spcAft>
              <a:buNone/>
            </a:pPr>
            <a:endParaRPr lang="es" dirty="0"/>
          </a:p>
          <a:p>
            <a:pPr marL="0" lvl="0" indent="0" algn="l" rtl="0">
              <a:spcBef>
                <a:spcPts val="0"/>
              </a:spcBef>
              <a:spcAft>
                <a:spcPts val="0"/>
              </a:spcAft>
              <a:buNone/>
            </a:pPr>
            <a:r>
              <a:rPr lang="es" dirty="0"/>
              <a:t>The detection (if the visual targets were perceived) and recognition (once perceived, their shape was correctly recognized) for visual only stimuli was over 80% and 60% respectively.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s" dirty="0"/>
              <a:t>The bar shows the mean rate and the points each participant’s performance.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s" dirty="0"/>
              <a:t>Participants with a detection or recognition rate of visCond stimuli below 20% were rejected from the experiment and not considered in our analysis</a:t>
            </a:r>
            <a:endParaRPr dirty="0"/>
          </a:p>
        </p:txBody>
      </p:sp>
    </p:spTree>
    <p:extLst>
      <p:ext uri="{BB962C8B-B14F-4D97-AF65-F5344CB8AC3E}">
        <p14:creationId xmlns:p14="http://schemas.microsoft.com/office/powerpoint/2010/main" val="2955907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49828111728769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49828111728769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Additionally, VR’s unique immersive capabilities means that users will answer realistically if they feel present in the virtual environment.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1dcd44979e2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1dcd44979e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Now, if we compare visual only stimuli with bimodal stimuli we can see a drastic decrease in performance, both for detection and recognition.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9764674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206a736ebad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206a736ebad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As for the underlying causes, we used an eye tracker to study visual behavior. </a:t>
            </a:r>
            <a:endParaRPr/>
          </a:p>
          <a:p>
            <a:pPr marL="0" lvl="0" indent="0" algn="l" rtl="0">
              <a:spcBef>
                <a:spcPts val="0"/>
              </a:spcBef>
              <a:spcAft>
                <a:spcPts val="0"/>
              </a:spcAft>
              <a:buNone/>
            </a:pPr>
            <a:endParaRPr/>
          </a:p>
          <a:p>
            <a:pPr marL="0" lvl="0" indent="0" algn="l" rtl="0">
              <a:spcBef>
                <a:spcPts val="0"/>
              </a:spcBef>
              <a:spcAft>
                <a:spcPts val="0"/>
              </a:spcAft>
              <a:buNone/>
            </a:pPr>
            <a:r>
              <a:rPr lang="es"/>
              <a:t>In this figure you can see the gaze position of one of our users during a two seconds interval. We are only showing the horizontal coordinate for simplicity. </a:t>
            </a:r>
            <a:endParaRPr/>
          </a:p>
          <a:p>
            <a:pPr marL="0" lvl="0" indent="0" algn="l" rtl="0">
              <a:spcBef>
                <a:spcPts val="0"/>
              </a:spcBef>
              <a:spcAft>
                <a:spcPts val="0"/>
              </a:spcAft>
              <a:buNone/>
            </a:pPr>
            <a:endParaRPr/>
          </a:p>
          <a:p>
            <a:pPr marL="0" lvl="0" indent="0" algn="l" rtl="0">
              <a:spcBef>
                <a:spcPts val="0"/>
              </a:spcBef>
              <a:spcAft>
                <a:spcPts val="0"/>
              </a:spcAft>
              <a:buNone/>
            </a:pPr>
            <a:r>
              <a:rPr lang="es"/>
              <a:t>We can see that, while the target is visible (the gray column) gaze is fixated closely (you can see the target’s position in red) to the target. </a:t>
            </a:r>
            <a:endParaRPr/>
          </a:p>
          <a:p>
            <a:pPr marL="0" lvl="0" indent="0" algn="l" rtl="0">
              <a:spcBef>
                <a:spcPts val="0"/>
              </a:spcBef>
              <a:spcAft>
                <a:spcPts val="0"/>
              </a:spcAft>
              <a:buNone/>
            </a:pPr>
            <a:endParaRPr/>
          </a:p>
          <a:p>
            <a:pPr marL="0" lvl="0" indent="0" algn="l" rtl="0">
              <a:spcBef>
                <a:spcPts val="0"/>
              </a:spcBef>
              <a:spcAft>
                <a:spcPts val="0"/>
              </a:spcAft>
              <a:buNone/>
            </a:pPr>
            <a:r>
              <a:rPr lang="es"/>
              <a:t>The blue area around the gaze point is where the target can be visible.  </a:t>
            </a:r>
            <a:endParaRPr/>
          </a:p>
        </p:txBody>
      </p:sp>
    </p:spTree>
    <p:extLst>
      <p:ext uri="{BB962C8B-B14F-4D97-AF65-F5344CB8AC3E}">
        <p14:creationId xmlns:p14="http://schemas.microsoft.com/office/powerpoint/2010/main" val="32509288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206a736ebad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206a736ebad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As for the underlying causes, we used an eye tracker to study visual behavior. </a:t>
            </a:r>
            <a:endParaRPr/>
          </a:p>
          <a:p>
            <a:pPr marL="0" lvl="0" indent="0" algn="l" rtl="0">
              <a:spcBef>
                <a:spcPts val="0"/>
              </a:spcBef>
              <a:spcAft>
                <a:spcPts val="0"/>
              </a:spcAft>
              <a:buNone/>
            </a:pPr>
            <a:endParaRPr/>
          </a:p>
          <a:p>
            <a:pPr marL="0" lvl="0" indent="0" algn="l" rtl="0">
              <a:spcBef>
                <a:spcPts val="0"/>
              </a:spcBef>
              <a:spcAft>
                <a:spcPts val="0"/>
              </a:spcAft>
              <a:buNone/>
            </a:pPr>
            <a:r>
              <a:rPr lang="es"/>
              <a:t>In this figure you can see the gaze position of one of our users during a two seconds interval. We are only showing the horizontal coordinate for simplicity. </a:t>
            </a:r>
            <a:endParaRPr/>
          </a:p>
          <a:p>
            <a:pPr marL="0" lvl="0" indent="0" algn="l" rtl="0">
              <a:spcBef>
                <a:spcPts val="0"/>
              </a:spcBef>
              <a:spcAft>
                <a:spcPts val="0"/>
              </a:spcAft>
              <a:buNone/>
            </a:pPr>
            <a:endParaRPr/>
          </a:p>
          <a:p>
            <a:pPr marL="0" lvl="0" indent="0" algn="l" rtl="0">
              <a:spcBef>
                <a:spcPts val="0"/>
              </a:spcBef>
              <a:spcAft>
                <a:spcPts val="0"/>
              </a:spcAft>
              <a:buNone/>
            </a:pPr>
            <a:r>
              <a:rPr lang="es"/>
              <a:t>We can see that, while the target is visible (the gray column) gaze is fixated closely (you can see the target’s position in red) to the target. </a:t>
            </a:r>
            <a:endParaRPr/>
          </a:p>
          <a:p>
            <a:pPr marL="0" lvl="0" indent="0" algn="l" rtl="0">
              <a:spcBef>
                <a:spcPts val="0"/>
              </a:spcBef>
              <a:spcAft>
                <a:spcPts val="0"/>
              </a:spcAft>
              <a:buNone/>
            </a:pPr>
            <a:endParaRPr/>
          </a:p>
          <a:p>
            <a:pPr marL="0" lvl="0" indent="0" algn="l" rtl="0">
              <a:spcBef>
                <a:spcPts val="0"/>
              </a:spcBef>
              <a:spcAft>
                <a:spcPts val="0"/>
              </a:spcAft>
              <a:buNone/>
            </a:pPr>
            <a:r>
              <a:rPr lang="es"/>
              <a:t>The blue area around the gaze point is where the target can be visible.  </a:t>
            </a:r>
            <a:endParaRPr/>
          </a:p>
        </p:txBody>
      </p:sp>
    </p:spTree>
    <p:extLst>
      <p:ext uri="{BB962C8B-B14F-4D97-AF65-F5344CB8AC3E}">
        <p14:creationId xmlns:p14="http://schemas.microsoft.com/office/powerpoint/2010/main" val="42071906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206a736ebad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206a736ebad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As for the underlying causes, we used an eye tracker to study visual behavior. </a:t>
            </a:r>
            <a:endParaRPr/>
          </a:p>
          <a:p>
            <a:pPr marL="0" lvl="0" indent="0" algn="l" rtl="0">
              <a:spcBef>
                <a:spcPts val="0"/>
              </a:spcBef>
              <a:spcAft>
                <a:spcPts val="0"/>
              </a:spcAft>
              <a:buNone/>
            </a:pPr>
            <a:endParaRPr/>
          </a:p>
          <a:p>
            <a:pPr marL="0" lvl="0" indent="0" algn="l" rtl="0">
              <a:spcBef>
                <a:spcPts val="0"/>
              </a:spcBef>
              <a:spcAft>
                <a:spcPts val="0"/>
              </a:spcAft>
              <a:buNone/>
            </a:pPr>
            <a:r>
              <a:rPr lang="es"/>
              <a:t>In this figure you can see the gaze position of one of our users during a two seconds interval. We are only showing the horizontal coordinate for simplicity. </a:t>
            </a:r>
            <a:endParaRPr/>
          </a:p>
          <a:p>
            <a:pPr marL="0" lvl="0" indent="0" algn="l" rtl="0">
              <a:spcBef>
                <a:spcPts val="0"/>
              </a:spcBef>
              <a:spcAft>
                <a:spcPts val="0"/>
              </a:spcAft>
              <a:buNone/>
            </a:pPr>
            <a:endParaRPr/>
          </a:p>
          <a:p>
            <a:pPr marL="0" lvl="0" indent="0" algn="l" rtl="0">
              <a:spcBef>
                <a:spcPts val="0"/>
              </a:spcBef>
              <a:spcAft>
                <a:spcPts val="0"/>
              </a:spcAft>
              <a:buNone/>
            </a:pPr>
            <a:r>
              <a:rPr lang="es"/>
              <a:t>We can see that, while the target is visible (the gray column) gaze is fixated closely (you can see the target’s position in red) to the target. </a:t>
            </a:r>
            <a:endParaRPr/>
          </a:p>
          <a:p>
            <a:pPr marL="0" lvl="0" indent="0" algn="l" rtl="0">
              <a:spcBef>
                <a:spcPts val="0"/>
              </a:spcBef>
              <a:spcAft>
                <a:spcPts val="0"/>
              </a:spcAft>
              <a:buNone/>
            </a:pPr>
            <a:endParaRPr/>
          </a:p>
          <a:p>
            <a:pPr marL="0" lvl="0" indent="0" algn="l" rtl="0">
              <a:spcBef>
                <a:spcPts val="0"/>
              </a:spcBef>
              <a:spcAft>
                <a:spcPts val="0"/>
              </a:spcAft>
              <a:buNone/>
            </a:pPr>
            <a:r>
              <a:rPr lang="es"/>
              <a:t>The blue area around the gaze point is where the target can be visible.  </a:t>
            </a:r>
            <a:endParaRPr/>
          </a:p>
        </p:txBody>
      </p:sp>
    </p:spTree>
    <p:extLst>
      <p:ext uri="{BB962C8B-B14F-4D97-AF65-F5344CB8AC3E}">
        <p14:creationId xmlns:p14="http://schemas.microsoft.com/office/powerpoint/2010/main" val="14279163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206a736ebad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206a736ebad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means that the suppression effect occurs even when gaze is fixating on the visual target, which is amazing!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have found that we can render users virtually blind for a short period of time.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believe that this effect may be caused by a neural inhibition mechanism, but this should be further studied with a functional magnetic resonance.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effect could also be related to the double illusion flash, where the presence of sound briefly inhibits the perceived continuity of a visual stimuli</a:t>
            </a:r>
          </a:p>
        </p:txBody>
      </p:sp>
    </p:spTree>
    <p:extLst>
      <p:ext uri="{BB962C8B-B14F-4D97-AF65-F5344CB8AC3E}">
        <p14:creationId xmlns:p14="http://schemas.microsoft.com/office/powerpoint/2010/main" val="15597833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d0a09fe70a9e85d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7d0a09fe70a9e85d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87146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7d0a09fe70a9e85d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7d0a09fe70a9e85d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7346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7d0a09fe70a9e85d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7d0a09fe70a9e85d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96957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7d0a09fe70a9e85d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7d0a09fe70a9e85d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43283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7d0a09fe70a9e85d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7d0a09fe70a9e85d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6038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98281117287696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9828111728769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All this together creates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7d0a09fe70a9e85d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7d0a09fe70a9e85d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02070be4756529d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02070be4756529d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f69d04074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f69d04074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rPr>
              <a:t>So, going back to our first question. How close are we to pass the visual turing test and how to measure it.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498281117287696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498281117287696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Let’s change our display for a VR headset first. </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und Inh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D2C8AC-303B-F742-498E-D3BA79C541DF}"/>
              </a:ext>
            </a:extLst>
          </p:cNvPr>
          <p:cNvSpPr>
            <a:spLocks noGrp="1"/>
          </p:cNvSpPr>
          <p:nvPr>
            <p:ph type="title"/>
          </p:nvPr>
        </p:nvSpPr>
        <p:spPr/>
        <p:txBody>
          <a:bodyPr/>
          <a:lstStyle>
            <a:lvl1pPr>
              <a:defRPr>
                <a:latin typeface="+mj-lt"/>
                <a:cs typeface="Calibri" panose="020F0502020204030204" pitchFamily="34" charset="0"/>
              </a:defRPr>
            </a:lvl1pPr>
          </a:lstStyle>
          <a:p>
            <a:r>
              <a:rPr lang="de-DE" dirty="0"/>
              <a:t>Mastertitelformat bearbeiten</a:t>
            </a:r>
            <a:endParaRPr lang="de-AT" dirty="0"/>
          </a:p>
        </p:txBody>
      </p:sp>
      <p:sp>
        <p:nvSpPr>
          <p:cNvPr id="3" name="Inhaltsplatzhalter 2">
            <a:extLst>
              <a:ext uri="{FF2B5EF4-FFF2-40B4-BE49-F238E27FC236}">
                <a16:creationId xmlns:a16="http://schemas.microsoft.com/office/drawing/2014/main" id="{FBC9C64E-B7A8-BDE1-58D3-0C6AB9CDA643}"/>
              </a:ext>
            </a:extLst>
          </p:cNvPr>
          <p:cNvSpPr>
            <a:spLocks noGrp="1"/>
          </p:cNvSpPr>
          <p:nvPr>
            <p:ph idx="1"/>
          </p:nvPr>
        </p:nvSpPr>
        <p:spPr/>
        <p:txBody>
          <a:bodyPr/>
          <a:lstStyle>
            <a:lvl1pPr>
              <a:defRPr>
                <a:latin typeface="+mn-lt"/>
                <a:cs typeface="Calibri" panose="020F0502020204030204" pitchFamily="34" charset="0"/>
              </a:defRPr>
            </a:lvl1pPr>
            <a:lvl2pPr>
              <a:defRPr>
                <a:latin typeface="+mn-lt"/>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Tree>
    <p:extLst>
      <p:ext uri="{BB962C8B-B14F-4D97-AF65-F5344CB8AC3E}">
        <p14:creationId xmlns:p14="http://schemas.microsoft.com/office/powerpoint/2010/main" val="2424534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24.gif"/><Relationship Id="rId5" Type="http://schemas.openxmlformats.org/officeDocument/2006/relationships/image" Target="../media/image5.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59.svg"/><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9.sv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61.svg"/><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61.svg"/><Relationship Id="rId5" Type="http://schemas.openxmlformats.org/officeDocument/2006/relationships/image" Target="../media/image29.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61.svg"/><Relationship Id="rId5" Type="http://schemas.openxmlformats.org/officeDocument/2006/relationships/image" Target="../media/image29.png"/><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67.svg"/><Relationship Id="rId5" Type="http://schemas.openxmlformats.org/officeDocument/2006/relationships/image" Target="../media/image33.png"/><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67.svg"/><Relationship Id="rId5" Type="http://schemas.openxmlformats.org/officeDocument/2006/relationships/image" Target="../media/image33.png"/><Relationship Id="rId4" Type="http://schemas.openxmlformats.org/officeDocument/2006/relationships/image" Target="../media/image32.png"/></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67.svg"/><Relationship Id="rId5" Type="http://schemas.openxmlformats.org/officeDocument/2006/relationships/image" Target="../media/image33.png"/><Relationship Id="rId4" Type="http://schemas.openxmlformats.org/officeDocument/2006/relationships/image" Target="../media/image32.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hyperlink" Target="mailto:smalpica@unizar.es"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s"/>
              <a:t>Immersive reality: Effects and uses of VR in perception</a:t>
            </a:r>
            <a:endParaRPr/>
          </a:p>
        </p:txBody>
      </p:sp>
      <p:sp>
        <p:nvSpPr>
          <p:cNvPr id="63" name="Google Shape;63;p13"/>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0"/>
              </a:spcAft>
              <a:buNone/>
            </a:pPr>
            <a:r>
              <a:rPr lang="es"/>
              <a:t>Sandra Malpica</a:t>
            </a:r>
            <a:endParaRPr/>
          </a:p>
          <a:p>
            <a:pPr marL="0" lvl="0" indent="0" algn="ctr" rtl="0">
              <a:spcBef>
                <a:spcPts val="0"/>
              </a:spcBef>
              <a:spcAft>
                <a:spcPts val="0"/>
              </a:spcAft>
              <a:buNone/>
            </a:pPr>
            <a:r>
              <a:rPr lang="es"/>
              <a:t>Universidad de Zaragoza</a:t>
            </a:r>
            <a:endParaRPr/>
          </a:p>
        </p:txBody>
      </p:sp>
      <p:pic>
        <p:nvPicPr>
          <p:cNvPr id="64" name="Google Shape;64;p13"/>
          <p:cNvPicPr preferRelativeResize="0"/>
          <p:nvPr/>
        </p:nvPicPr>
        <p:blipFill>
          <a:blip r:embed="rId3">
            <a:alphaModFix/>
          </a:blip>
          <a:stretch>
            <a:fillRect/>
          </a:stretch>
        </p:blipFill>
        <p:spPr>
          <a:xfrm>
            <a:off x="5980550" y="133950"/>
            <a:ext cx="1496125" cy="525024"/>
          </a:xfrm>
          <a:prstGeom prst="rect">
            <a:avLst/>
          </a:prstGeom>
          <a:noFill/>
          <a:ln>
            <a:noFill/>
          </a:ln>
        </p:spPr>
      </p:pic>
      <p:pic>
        <p:nvPicPr>
          <p:cNvPr id="65" name="Google Shape;65;p13"/>
          <p:cNvPicPr preferRelativeResize="0"/>
          <p:nvPr/>
        </p:nvPicPr>
        <p:blipFill>
          <a:blip r:embed="rId4">
            <a:alphaModFix/>
          </a:blip>
          <a:stretch>
            <a:fillRect/>
          </a:stretch>
        </p:blipFill>
        <p:spPr>
          <a:xfrm>
            <a:off x="7570522" y="186137"/>
            <a:ext cx="1496125" cy="420650"/>
          </a:xfrm>
          <a:prstGeom prst="rect">
            <a:avLst/>
          </a:prstGeom>
          <a:noFill/>
          <a:ln>
            <a:noFill/>
          </a:ln>
        </p:spPr>
      </p:pic>
      <p:pic>
        <p:nvPicPr>
          <p:cNvPr id="66" name="Google Shape;66;p13"/>
          <p:cNvPicPr preferRelativeResize="0"/>
          <p:nvPr/>
        </p:nvPicPr>
        <p:blipFill>
          <a:blip r:embed="rId5">
            <a:alphaModFix/>
          </a:blip>
          <a:stretch>
            <a:fillRect/>
          </a:stretch>
        </p:blipFill>
        <p:spPr>
          <a:xfrm>
            <a:off x="5980548" y="3953101"/>
            <a:ext cx="792900" cy="792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2"/>
          <p:cNvPicPr preferRelativeResize="0"/>
          <p:nvPr/>
        </p:nvPicPr>
        <p:blipFill rotWithShape="1">
          <a:blip r:embed="rId3">
            <a:alphaModFix/>
          </a:blip>
          <a:srcRect b="24727"/>
          <a:stretch/>
        </p:blipFill>
        <p:spPr>
          <a:xfrm>
            <a:off x="4701406" y="882157"/>
            <a:ext cx="4017514" cy="3023975"/>
          </a:xfrm>
          <a:prstGeom prst="rect">
            <a:avLst/>
          </a:prstGeom>
          <a:noFill/>
          <a:ln>
            <a:noFill/>
          </a:ln>
        </p:spPr>
      </p:pic>
      <p:sp>
        <p:nvSpPr>
          <p:cNvPr id="144" name="Google Shape;144;p2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t>Visual Turing Test: How close are we?</a:t>
            </a:r>
            <a:endParaRPr/>
          </a:p>
        </p:txBody>
      </p:sp>
      <p:pic>
        <p:nvPicPr>
          <p:cNvPr id="145" name="Google Shape;145;p22"/>
          <p:cNvPicPr preferRelativeResize="0"/>
          <p:nvPr/>
        </p:nvPicPr>
        <p:blipFill rotWithShape="1">
          <a:blip r:embed="rId4">
            <a:alphaModFix/>
          </a:blip>
          <a:srcRect l="6731" t="9132" r="7850" b="21317"/>
          <a:stretch/>
        </p:blipFill>
        <p:spPr>
          <a:xfrm>
            <a:off x="3565960" y="3906117"/>
            <a:ext cx="1229575" cy="1001100"/>
          </a:xfrm>
          <a:prstGeom prst="rect">
            <a:avLst/>
          </a:prstGeom>
          <a:noFill/>
          <a:ln>
            <a:noFill/>
          </a:ln>
        </p:spPr>
      </p:pic>
      <p:pic>
        <p:nvPicPr>
          <p:cNvPr id="146" name="Google Shape;146;p22"/>
          <p:cNvPicPr preferRelativeResize="0"/>
          <p:nvPr/>
        </p:nvPicPr>
        <p:blipFill rotWithShape="1">
          <a:blip r:embed="rId5">
            <a:alphaModFix/>
          </a:blip>
          <a:srcRect b="13681"/>
          <a:stretch/>
        </p:blipFill>
        <p:spPr>
          <a:xfrm>
            <a:off x="836454" y="1393750"/>
            <a:ext cx="2729499" cy="2356001"/>
          </a:xfrm>
          <a:prstGeom prst="rect">
            <a:avLst/>
          </a:prstGeom>
          <a:noFill/>
          <a:ln>
            <a:noFill/>
          </a:ln>
        </p:spPr>
      </p:pic>
      <p:pic>
        <p:nvPicPr>
          <p:cNvPr id="147" name="Google Shape;147;p22"/>
          <p:cNvPicPr preferRelativeResize="0"/>
          <p:nvPr/>
        </p:nvPicPr>
        <p:blipFill rotWithShape="1">
          <a:blip r:embed="rId5">
            <a:alphaModFix/>
          </a:blip>
          <a:srcRect t="17157" b="13686"/>
          <a:stretch/>
        </p:blipFill>
        <p:spPr>
          <a:xfrm>
            <a:off x="5986375" y="1750032"/>
            <a:ext cx="1447576" cy="1001100"/>
          </a:xfrm>
          <a:prstGeom prst="rect">
            <a:avLst/>
          </a:prstGeom>
          <a:noFill/>
          <a:ln>
            <a:noFill/>
          </a:ln>
        </p:spPr>
      </p:pic>
      <p:pic>
        <p:nvPicPr>
          <p:cNvPr id="148" name="Google Shape;148;p22"/>
          <p:cNvPicPr preferRelativeResize="0"/>
          <p:nvPr/>
        </p:nvPicPr>
        <p:blipFill rotWithShape="1">
          <a:blip r:embed="rId6">
            <a:alphaModFix/>
          </a:blip>
          <a:srcRect t="22645" b="38329"/>
          <a:stretch/>
        </p:blipFill>
        <p:spPr>
          <a:xfrm>
            <a:off x="3007387" y="2113863"/>
            <a:ext cx="2346699" cy="915775"/>
          </a:xfrm>
          <a:prstGeom prst="rect">
            <a:avLst/>
          </a:prstGeom>
          <a:noFill/>
          <a:ln>
            <a:noFill/>
          </a:ln>
        </p:spPr>
      </p:pic>
      <p:sp>
        <p:nvSpPr>
          <p:cNvPr id="149" name="Google Shape;149;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3"/>
          <p:cNvPicPr preferRelativeResize="0"/>
          <p:nvPr/>
        </p:nvPicPr>
        <p:blipFill rotWithShape="1">
          <a:blip r:embed="rId3">
            <a:alphaModFix/>
          </a:blip>
          <a:srcRect b="24727"/>
          <a:stretch/>
        </p:blipFill>
        <p:spPr>
          <a:xfrm>
            <a:off x="4701406" y="882157"/>
            <a:ext cx="4017514" cy="3023975"/>
          </a:xfrm>
          <a:prstGeom prst="rect">
            <a:avLst/>
          </a:prstGeom>
          <a:noFill/>
          <a:ln>
            <a:noFill/>
          </a:ln>
        </p:spPr>
      </p:pic>
      <p:sp>
        <p:nvSpPr>
          <p:cNvPr id="155" name="Google Shape;155;p2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t>Visual Turing Test: How close are we?</a:t>
            </a:r>
            <a:endParaRPr/>
          </a:p>
        </p:txBody>
      </p:sp>
      <p:pic>
        <p:nvPicPr>
          <p:cNvPr id="156" name="Google Shape;156;p23"/>
          <p:cNvPicPr preferRelativeResize="0"/>
          <p:nvPr/>
        </p:nvPicPr>
        <p:blipFill rotWithShape="1">
          <a:blip r:embed="rId4">
            <a:alphaModFix/>
          </a:blip>
          <a:srcRect l="6731" t="9132" r="7850" b="21317"/>
          <a:stretch/>
        </p:blipFill>
        <p:spPr>
          <a:xfrm>
            <a:off x="3565960" y="3906117"/>
            <a:ext cx="1229575" cy="1001100"/>
          </a:xfrm>
          <a:prstGeom prst="rect">
            <a:avLst/>
          </a:prstGeom>
          <a:noFill/>
          <a:ln>
            <a:noFill/>
          </a:ln>
        </p:spPr>
      </p:pic>
      <p:pic>
        <p:nvPicPr>
          <p:cNvPr id="157" name="Google Shape;157;p23"/>
          <p:cNvPicPr preferRelativeResize="0"/>
          <p:nvPr/>
        </p:nvPicPr>
        <p:blipFill rotWithShape="1">
          <a:blip r:embed="rId5">
            <a:alphaModFix/>
          </a:blip>
          <a:srcRect b="13681"/>
          <a:stretch/>
        </p:blipFill>
        <p:spPr>
          <a:xfrm>
            <a:off x="836454" y="1393750"/>
            <a:ext cx="2729499" cy="2356001"/>
          </a:xfrm>
          <a:prstGeom prst="rect">
            <a:avLst/>
          </a:prstGeom>
          <a:noFill/>
          <a:ln>
            <a:noFill/>
          </a:ln>
        </p:spPr>
      </p:pic>
      <p:pic>
        <p:nvPicPr>
          <p:cNvPr id="158" name="Google Shape;158;p23"/>
          <p:cNvPicPr preferRelativeResize="0"/>
          <p:nvPr/>
        </p:nvPicPr>
        <p:blipFill rotWithShape="1">
          <a:blip r:embed="rId5">
            <a:alphaModFix/>
          </a:blip>
          <a:srcRect t="17157" b="13686"/>
          <a:stretch/>
        </p:blipFill>
        <p:spPr>
          <a:xfrm>
            <a:off x="5986375" y="1750032"/>
            <a:ext cx="1447576" cy="1001100"/>
          </a:xfrm>
          <a:prstGeom prst="rect">
            <a:avLst/>
          </a:prstGeom>
          <a:noFill/>
          <a:ln>
            <a:noFill/>
          </a:ln>
        </p:spPr>
      </p:pic>
      <p:pic>
        <p:nvPicPr>
          <p:cNvPr id="159" name="Google Shape;159;p23"/>
          <p:cNvPicPr preferRelativeResize="0"/>
          <p:nvPr/>
        </p:nvPicPr>
        <p:blipFill rotWithShape="1">
          <a:blip r:embed="rId6">
            <a:alphaModFix/>
          </a:blip>
          <a:srcRect t="3368" b="17379"/>
          <a:stretch/>
        </p:blipFill>
        <p:spPr>
          <a:xfrm>
            <a:off x="3461575" y="1924963"/>
            <a:ext cx="1518475" cy="1203424"/>
          </a:xfrm>
          <a:prstGeom prst="rect">
            <a:avLst/>
          </a:prstGeom>
          <a:noFill/>
          <a:ln>
            <a:noFill/>
          </a:ln>
        </p:spPr>
      </p:pic>
      <p:sp>
        <p:nvSpPr>
          <p:cNvPr id="160" name="Google Shape;16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t>Visual Turing Test: Methodology</a:t>
            </a:r>
            <a:endParaRPr/>
          </a:p>
        </p:txBody>
      </p:sp>
      <p:pic>
        <p:nvPicPr>
          <p:cNvPr id="166" name="Google Shape;166;p24"/>
          <p:cNvPicPr preferRelativeResize="0"/>
          <p:nvPr/>
        </p:nvPicPr>
        <p:blipFill rotWithShape="1">
          <a:blip r:embed="rId3">
            <a:alphaModFix/>
          </a:blip>
          <a:srcRect l="6731" t="9132" r="7850" b="21317"/>
          <a:stretch/>
        </p:blipFill>
        <p:spPr>
          <a:xfrm>
            <a:off x="3565960" y="3906117"/>
            <a:ext cx="1229575" cy="1001100"/>
          </a:xfrm>
          <a:prstGeom prst="rect">
            <a:avLst/>
          </a:prstGeom>
          <a:noFill/>
          <a:ln>
            <a:noFill/>
          </a:ln>
        </p:spPr>
      </p:pic>
      <p:pic>
        <p:nvPicPr>
          <p:cNvPr id="167" name="Google Shape;167;p24"/>
          <p:cNvPicPr preferRelativeResize="0"/>
          <p:nvPr/>
        </p:nvPicPr>
        <p:blipFill rotWithShape="1">
          <a:blip r:embed="rId4">
            <a:alphaModFix/>
          </a:blip>
          <a:srcRect b="13412"/>
          <a:stretch/>
        </p:blipFill>
        <p:spPr>
          <a:xfrm>
            <a:off x="6102800" y="1630600"/>
            <a:ext cx="2729499" cy="2363350"/>
          </a:xfrm>
          <a:prstGeom prst="rect">
            <a:avLst/>
          </a:prstGeom>
          <a:noFill/>
          <a:ln>
            <a:noFill/>
          </a:ln>
        </p:spPr>
      </p:pic>
      <p:pic>
        <p:nvPicPr>
          <p:cNvPr id="168" name="Google Shape;168;p24"/>
          <p:cNvPicPr preferRelativeResize="0"/>
          <p:nvPr/>
        </p:nvPicPr>
        <p:blipFill rotWithShape="1">
          <a:blip r:embed="rId5">
            <a:alphaModFix/>
          </a:blip>
          <a:srcRect l="32120" t="11392" r="30435" b="24714"/>
          <a:stretch/>
        </p:blipFill>
        <p:spPr>
          <a:xfrm>
            <a:off x="3826333" y="2571738"/>
            <a:ext cx="708825" cy="1209514"/>
          </a:xfrm>
          <a:prstGeom prst="rect">
            <a:avLst/>
          </a:prstGeom>
          <a:noFill/>
          <a:ln>
            <a:noFill/>
          </a:ln>
        </p:spPr>
      </p:pic>
      <p:sp>
        <p:nvSpPr>
          <p:cNvPr id="169" name="Google Shape;169;p24"/>
          <p:cNvSpPr txBox="1"/>
          <p:nvPr/>
        </p:nvSpPr>
        <p:spPr>
          <a:xfrm>
            <a:off x="476725" y="1354875"/>
            <a:ext cx="2729400" cy="2998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Open Sans"/>
              <a:buChar char="●"/>
            </a:pPr>
            <a:r>
              <a:rPr lang="es" sz="1800">
                <a:solidFill>
                  <a:schemeClr val="dk1"/>
                </a:solidFill>
                <a:latin typeface="Open Sans"/>
                <a:ea typeface="Open Sans"/>
                <a:cs typeface="Open Sans"/>
                <a:sym typeface="Open Sans"/>
              </a:rPr>
              <a:t>Self-report</a:t>
            </a:r>
            <a:endParaRPr sz="1800">
              <a:solidFill>
                <a:schemeClr val="dk1"/>
              </a:solidFill>
              <a:latin typeface="Open Sans"/>
              <a:ea typeface="Open Sans"/>
              <a:cs typeface="Open Sans"/>
              <a:sym typeface="Open Sans"/>
            </a:endParaRPr>
          </a:p>
          <a:p>
            <a:pPr marL="457200" lvl="0" indent="-342900" algn="l" rtl="0">
              <a:spcBef>
                <a:spcPts val="0"/>
              </a:spcBef>
              <a:spcAft>
                <a:spcPts val="0"/>
              </a:spcAft>
              <a:buClr>
                <a:schemeClr val="dk1"/>
              </a:buClr>
              <a:buSzPts val="1800"/>
              <a:buFont typeface="Open Sans"/>
              <a:buChar char="●"/>
            </a:pPr>
            <a:r>
              <a:rPr lang="es" sz="1800">
                <a:solidFill>
                  <a:schemeClr val="dk1"/>
                </a:solidFill>
                <a:latin typeface="Open Sans"/>
                <a:ea typeface="Open Sans"/>
                <a:cs typeface="Open Sans"/>
                <a:sym typeface="Open Sans"/>
              </a:rPr>
              <a:t>Performance</a:t>
            </a:r>
            <a:endParaRPr sz="1800">
              <a:solidFill>
                <a:schemeClr val="dk1"/>
              </a:solidFill>
              <a:latin typeface="Open Sans"/>
              <a:ea typeface="Open Sans"/>
              <a:cs typeface="Open Sans"/>
              <a:sym typeface="Open Sans"/>
            </a:endParaRPr>
          </a:p>
          <a:p>
            <a:pPr marL="457200" lvl="0" indent="-342900" algn="l" rtl="0">
              <a:spcBef>
                <a:spcPts val="0"/>
              </a:spcBef>
              <a:spcAft>
                <a:spcPts val="0"/>
              </a:spcAft>
              <a:buClr>
                <a:schemeClr val="dk1"/>
              </a:buClr>
              <a:buSzPts val="1800"/>
              <a:buFont typeface="Open Sans"/>
              <a:buChar char="●"/>
            </a:pPr>
            <a:r>
              <a:rPr lang="es" sz="1800">
                <a:solidFill>
                  <a:schemeClr val="dk1"/>
                </a:solidFill>
                <a:latin typeface="Open Sans"/>
                <a:ea typeface="Open Sans"/>
                <a:cs typeface="Open Sans"/>
                <a:sym typeface="Open Sans"/>
              </a:rPr>
              <a:t>Eye tracking</a:t>
            </a:r>
            <a:endParaRPr sz="1800">
              <a:solidFill>
                <a:schemeClr val="dk1"/>
              </a:solidFill>
              <a:latin typeface="Open Sans"/>
              <a:ea typeface="Open Sans"/>
              <a:cs typeface="Open Sans"/>
              <a:sym typeface="Open Sans"/>
            </a:endParaRPr>
          </a:p>
          <a:p>
            <a:pPr marL="457200" lvl="0" indent="-342900" algn="l" rtl="0">
              <a:spcBef>
                <a:spcPts val="0"/>
              </a:spcBef>
              <a:spcAft>
                <a:spcPts val="0"/>
              </a:spcAft>
              <a:buClr>
                <a:schemeClr val="dk1"/>
              </a:buClr>
              <a:buSzPts val="1800"/>
              <a:buFont typeface="Open Sans"/>
              <a:buChar char="●"/>
            </a:pPr>
            <a:r>
              <a:rPr lang="es" sz="1800">
                <a:solidFill>
                  <a:schemeClr val="dk1"/>
                </a:solidFill>
                <a:latin typeface="Open Sans"/>
                <a:ea typeface="Open Sans"/>
                <a:cs typeface="Open Sans"/>
                <a:sym typeface="Open Sans"/>
              </a:rPr>
              <a:t>GSR, ECG, EEG</a:t>
            </a:r>
            <a:endParaRPr sz="1800">
              <a:solidFill>
                <a:schemeClr val="dk1"/>
              </a:solidFill>
              <a:latin typeface="Open Sans"/>
              <a:ea typeface="Open Sans"/>
              <a:cs typeface="Open Sans"/>
              <a:sym typeface="Open Sans"/>
            </a:endParaRPr>
          </a:p>
          <a:p>
            <a:pPr marL="457200" lvl="0" indent="-342900" algn="l" rtl="0">
              <a:spcBef>
                <a:spcPts val="0"/>
              </a:spcBef>
              <a:spcAft>
                <a:spcPts val="0"/>
              </a:spcAft>
              <a:buClr>
                <a:schemeClr val="dk1"/>
              </a:buClr>
              <a:buSzPts val="1800"/>
              <a:buFont typeface="Open Sans"/>
              <a:buChar char="●"/>
            </a:pPr>
            <a:r>
              <a:rPr lang="es" sz="1800">
                <a:solidFill>
                  <a:schemeClr val="dk1"/>
                </a:solidFill>
                <a:latin typeface="Open Sans"/>
                <a:ea typeface="Open Sans"/>
                <a:cs typeface="Open Sans"/>
                <a:sym typeface="Open Sans"/>
              </a:rPr>
              <a:t>fMRI</a:t>
            </a:r>
            <a:endParaRPr sz="1800">
              <a:solidFill>
                <a:schemeClr val="dk1"/>
              </a:solidFill>
              <a:latin typeface="Open Sans"/>
              <a:ea typeface="Open Sans"/>
              <a:cs typeface="Open Sans"/>
              <a:sym typeface="Open Sans"/>
            </a:endParaRPr>
          </a:p>
        </p:txBody>
      </p:sp>
      <p:sp>
        <p:nvSpPr>
          <p:cNvPr id="170" name="Google Shape;17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t>Visual Turing Test: Our perception</a:t>
            </a:r>
            <a:endParaRPr/>
          </a:p>
        </p:txBody>
      </p:sp>
      <p:pic>
        <p:nvPicPr>
          <p:cNvPr id="176" name="Google Shape;176;p25"/>
          <p:cNvPicPr preferRelativeResize="0"/>
          <p:nvPr/>
        </p:nvPicPr>
        <p:blipFill rotWithShape="1">
          <a:blip r:embed="rId3">
            <a:alphaModFix/>
          </a:blip>
          <a:srcRect l="6731" t="9132" r="7850" b="21317"/>
          <a:stretch/>
        </p:blipFill>
        <p:spPr>
          <a:xfrm>
            <a:off x="3565960" y="3906117"/>
            <a:ext cx="1229575" cy="1001100"/>
          </a:xfrm>
          <a:prstGeom prst="rect">
            <a:avLst/>
          </a:prstGeom>
          <a:noFill/>
          <a:ln>
            <a:noFill/>
          </a:ln>
        </p:spPr>
      </p:pic>
      <p:pic>
        <p:nvPicPr>
          <p:cNvPr id="177" name="Google Shape;177;p25"/>
          <p:cNvPicPr preferRelativeResize="0"/>
          <p:nvPr/>
        </p:nvPicPr>
        <p:blipFill rotWithShape="1">
          <a:blip r:embed="rId4">
            <a:alphaModFix/>
          </a:blip>
          <a:srcRect b="20089"/>
          <a:stretch/>
        </p:blipFill>
        <p:spPr>
          <a:xfrm>
            <a:off x="5155350" y="1354875"/>
            <a:ext cx="3691474" cy="2949776"/>
          </a:xfrm>
          <a:prstGeom prst="rect">
            <a:avLst/>
          </a:prstGeom>
          <a:noFill/>
          <a:ln>
            <a:noFill/>
          </a:ln>
        </p:spPr>
      </p:pic>
      <p:sp>
        <p:nvSpPr>
          <p:cNvPr id="178" name="Google Shape;178;p25"/>
          <p:cNvSpPr txBox="1"/>
          <p:nvPr/>
        </p:nvSpPr>
        <p:spPr>
          <a:xfrm>
            <a:off x="476725" y="1354875"/>
            <a:ext cx="2729400" cy="2998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Open Sans"/>
              <a:buChar char="●"/>
            </a:pPr>
            <a:r>
              <a:rPr lang="es" sz="1800">
                <a:solidFill>
                  <a:schemeClr val="dk1"/>
                </a:solidFill>
                <a:latin typeface="Open Sans"/>
                <a:ea typeface="Open Sans"/>
                <a:cs typeface="Open Sans"/>
                <a:sym typeface="Open Sans"/>
              </a:rPr>
              <a:t>Flexible</a:t>
            </a:r>
            <a:endParaRPr sz="1800">
              <a:solidFill>
                <a:schemeClr val="dk1"/>
              </a:solidFill>
              <a:latin typeface="Open Sans"/>
              <a:ea typeface="Open Sans"/>
              <a:cs typeface="Open Sans"/>
              <a:sym typeface="Open Sans"/>
            </a:endParaRPr>
          </a:p>
          <a:p>
            <a:pPr marL="457200" lvl="0" indent="-342900" algn="l" rtl="0">
              <a:spcBef>
                <a:spcPts val="0"/>
              </a:spcBef>
              <a:spcAft>
                <a:spcPts val="0"/>
              </a:spcAft>
              <a:buClr>
                <a:schemeClr val="dk1"/>
              </a:buClr>
              <a:buSzPts val="1800"/>
              <a:buFont typeface="Open Sans"/>
              <a:buChar char="●"/>
            </a:pPr>
            <a:r>
              <a:rPr lang="es" sz="1800">
                <a:solidFill>
                  <a:schemeClr val="dk1"/>
                </a:solidFill>
                <a:latin typeface="Open Sans"/>
                <a:ea typeface="Open Sans"/>
                <a:cs typeface="Open Sans"/>
                <a:sym typeface="Open Sans"/>
              </a:rPr>
              <a:t>Trainable</a:t>
            </a:r>
            <a:endParaRPr sz="1800">
              <a:solidFill>
                <a:schemeClr val="dk1"/>
              </a:solidFill>
              <a:latin typeface="Open Sans"/>
              <a:ea typeface="Open Sans"/>
              <a:cs typeface="Open Sans"/>
              <a:sym typeface="Open Sans"/>
            </a:endParaRPr>
          </a:p>
          <a:p>
            <a:pPr marL="457200" lvl="0" indent="-342900" algn="l" rtl="0">
              <a:spcBef>
                <a:spcPts val="0"/>
              </a:spcBef>
              <a:spcAft>
                <a:spcPts val="0"/>
              </a:spcAft>
              <a:buClr>
                <a:schemeClr val="dk1"/>
              </a:buClr>
              <a:buSzPts val="1800"/>
              <a:buFont typeface="Open Sans"/>
              <a:buChar char="●"/>
            </a:pPr>
            <a:r>
              <a:rPr lang="es" sz="1800">
                <a:solidFill>
                  <a:schemeClr val="dk1"/>
                </a:solidFill>
                <a:latin typeface="Open Sans"/>
                <a:ea typeface="Open Sans"/>
                <a:cs typeface="Open Sans"/>
                <a:sym typeface="Open Sans"/>
              </a:rPr>
              <a:t>Dynamic</a:t>
            </a:r>
            <a:endParaRPr sz="1800">
              <a:solidFill>
                <a:schemeClr val="dk1"/>
              </a:solidFill>
              <a:latin typeface="Open Sans"/>
              <a:ea typeface="Open Sans"/>
              <a:cs typeface="Open Sans"/>
              <a:sym typeface="Open Sans"/>
            </a:endParaRPr>
          </a:p>
          <a:p>
            <a:pPr marL="457200" lvl="0" indent="-342900" algn="l" rtl="0">
              <a:spcBef>
                <a:spcPts val="0"/>
              </a:spcBef>
              <a:spcAft>
                <a:spcPts val="0"/>
              </a:spcAft>
              <a:buClr>
                <a:schemeClr val="dk1"/>
              </a:buClr>
              <a:buSzPts val="1800"/>
              <a:buFont typeface="Open Sans"/>
              <a:buChar char="●"/>
            </a:pPr>
            <a:r>
              <a:rPr lang="es" sz="1800">
                <a:solidFill>
                  <a:schemeClr val="dk1"/>
                </a:solidFill>
                <a:latin typeface="Open Sans"/>
                <a:ea typeface="Open Sans"/>
                <a:cs typeface="Open Sans"/>
                <a:sym typeface="Open Sans"/>
              </a:rPr>
              <a:t>Efficient</a:t>
            </a:r>
            <a:endParaRPr sz="1800">
              <a:solidFill>
                <a:schemeClr val="dk1"/>
              </a:solidFill>
              <a:latin typeface="Open Sans"/>
              <a:ea typeface="Open Sans"/>
              <a:cs typeface="Open Sans"/>
              <a:sym typeface="Open Sans"/>
            </a:endParaRPr>
          </a:p>
        </p:txBody>
      </p:sp>
      <p:sp>
        <p:nvSpPr>
          <p:cNvPr id="179" name="Google Shape;179;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311700" y="1700350"/>
            <a:ext cx="8520600" cy="831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s"/>
              <a:t>We can take advantage of the way we perceive the environment to better allocate our efforts</a:t>
            </a:r>
            <a:endParaRPr/>
          </a:p>
        </p:txBody>
      </p:sp>
      <p:pic>
        <p:nvPicPr>
          <p:cNvPr id="185" name="Google Shape;185;p26"/>
          <p:cNvPicPr preferRelativeResize="0"/>
          <p:nvPr/>
        </p:nvPicPr>
        <p:blipFill rotWithShape="1">
          <a:blip r:embed="rId3">
            <a:alphaModFix/>
          </a:blip>
          <a:srcRect l="6731" t="9132" r="7850" b="21317"/>
          <a:stretch/>
        </p:blipFill>
        <p:spPr>
          <a:xfrm>
            <a:off x="3960648" y="2852217"/>
            <a:ext cx="1229575" cy="1001100"/>
          </a:xfrm>
          <a:prstGeom prst="rect">
            <a:avLst/>
          </a:prstGeom>
          <a:noFill/>
          <a:ln>
            <a:noFill/>
          </a:ln>
        </p:spPr>
      </p:pic>
      <p:pic>
        <p:nvPicPr>
          <p:cNvPr id="186" name="Google Shape;186;p26"/>
          <p:cNvPicPr preferRelativeResize="0"/>
          <p:nvPr/>
        </p:nvPicPr>
        <p:blipFill rotWithShape="1">
          <a:blip r:embed="rId4">
            <a:alphaModFix/>
          </a:blip>
          <a:srcRect b="20089"/>
          <a:stretch/>
        </p:blipFill>
        <p:spPr>
          <a:xfrm>
            <a:off x="5146238" y="2531650"/>
            <a:ext cx="2055176" cy="1642251"/>
          </a:xfrm>
          <a:prstGeom prst="rect">
            <a:avLst/>
          </a:prstGeom>
          <a:noFill/>
          <a:ln>
            <a:noFill/>
          </a:ln>
        </p:spPr>
      </p:pic>
      <p:pic>
        <p:nvPicPr>
          <p:cNvPr id="187" name="Google Shape;187;p26"/>
          <p:cNvPicPr preferRelativeResize="0"/>
          <p:nvPr/>
        </p:nvPicPr>
        <p:blipFill rotWithShape="1">
          <a:blip r:embed="rId5">
            <a:alphaModFix/>
          </a:blip>
          <a:srcRect b="13681"/>
          <a:stretch/>
        </p:blipFill>
        <p:spPr>
          <a:xfrm>
            <a:off x="1942588" y="2576888"/>
            <a:ext cx="1797775" cy="1551776"/>
          </a:xfrm>
          <a:prstGeom prst="rect">
            <a:avLst/>
          </a:prstGeom>
          <a:noFill/>
          <a:ln>
            <a:noFill/>
          </a:ln>
        </p:spPr>
      </p:pic>
      <p:sp>
        <p:nvSpPr>
          <p:cNvPr id="188" name="Google Shape;18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7"/>
          <p:cNvSpPr txBox="1">
            <a:spLocks noGrp="1"/>
          </p:cNvSpPr>
          <p:nvPr>
            <p:ph type="title"/>
          </p:nvPr>
        </p:nvSpPr>
        <p:spPr>
          <a:xfrm>
            <a:off x="311700" y="1718875"/>
            <a:ext cx="8520600" cy="831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Clr>
                <a:schemeClr val="dk1"/>
              </a:buClr>
              <a:buSzPct val="26190"/>
              <a:buFont typeface="Arial"/>
              <a:buNone/>
            </a:pPr>
            <a:r>
              <a:rPr lang="es"/>
              <a:t>We can take advantage of the way we perceive the environment to better allocate our efforts</a:t>
            </a:r>
            <a:endParaRPr/>
          </a:p>
        </p:txBody>
      </p:sp>
      <p:sp>
        <p:nvSpPr>
          <p:cNvPr id="194" name="Google Shape;194;p27"/>
          <p:cNvSpPr txBox="1">
            <a:spLocks noGrp="1"/>
          </p:cNvSpPr>
          <p:nvPr>
            <p:ph type="body" idx="1"/>
          </p:nvPr>
        </p:nvSpPr>
        <p:spPr>
          <a:xfrm>
            <a:off x="311700" y="2864975"/>
            <a:ext cx="7850700" cy="17142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AutoNum type="arabicPeriod"/>
            </a:pPr>
            <a:r>
              <a:rPr lang="es"/>
              <a:t>How to </a:t>
            </a:r>
            <a:r>
              <a:rPr lang="es" b="1">
                <a:solidFill>
                  <a:srgbClr val="B45F06"/>
                </a:solidFill>
              </a:rPr>
              <a:t>isolate and measure high-level cognitive aspects</a:t>
            </a:r>
            <a:r>
              <a:rPr lang="es"/>
              <a:t> in complex environments</a:t>
            </a:r>
            <a:endParaRPr/>
          </a:p>
          <a:p>
            <a:pPr marL="457200" lvl="0" indent="-342900" algn="l" rtl="0">
              <a:spcBef>
                <a:spcPts val="0"/>
              </a:spcBef>
              <a:spcAft>
                <a:spcPts val="0"/>
              </a:spcAft>
              <a:buSzPts val="1800"/>
              <a:buAutoNum type="arabicPeriod"/>
            </a:pPr>
            <a:r>
              <a:rPr lang="es"/>
              <a:t>The pivotal role of </a:t>
            </a:r>
            <a:r>
              <a:rPr lang="es" b="1">
                <a:solidFill>
                  <a:srgbClr val="45818E"/>
                </a:solidFill>
              </a:rPr>
              <a:t>context</a:t>
            </a:r>
            <a:r>
              <a:rPr lang="es"/>
              <a:t> and cognitive behavior in shaping visual behavior</a:t>
            </a:r>
            <a:endParaRPr/>
          </a:p>
          <a:p>
            <a:pPr marL="457200" lvl="0" indent="-342900" algn="l" rtl="0">
              <a:spcBef>
                <a:spcPts val="0"/>
              </a:spcBef>
              <a:spcAft>
                <a:spcPts val="0"/>
              </a:spcAft>
              <a:buSzPts val="1800"/>
              <a:buAutoNum type="arabicPeriod"/>
            </a:pPr>
            <a:r>
              <a:rPr lang="es"/>
              <a:t>Effects of </a:t>
            </a:r>
            <a:r>
              <a:rPr lang="es" b="1">
                <a:solidFill>
                  <a:srgbClr val="A61C00"/>
                </a:solidFill>
              </a:rPr>
              <a:t>additional sensory modalities</a:t>
            </a:r>
            <a:r>
              <a:rPr lang="es"/>
              <a:t> on visual behavior</a:t>
            </a:r>
            <a:endParaRPr/>
          </a:p>
        </p:txBody>
      </p:sp>
      <p:sp>
        <p:nvSpPr>
          <p:cNvPr id="195" name="Google Shape;19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15</a:t>
            </a:fld>
            <a:endParaRPr/>
          </a:p>
        </p:txBody>
      </p:sp>
      <p:pic>
        <p:nvPicPr>
          <p:cNvPr id="196" name="Google Shape;196;p27"/>
          <p:cNvPicPr preferRelativeResize="0"/>
          <p:nvPr/>
        </p:nvPicPr>
        <p:blipFill rotWithShape="1">
          <a:blip r:embed="rId3">
            <a:alphaModFix/>
          </a:blip>
          <a:srcRect b="20089"/>
          <a:stretch/>
        </p:blipFill>
        <p:spPr>
          <a:xfrm>
            <a:off x="8052874" y="2864985"/>
            <a:ext cx="779426" cy="622839"/>
          </a:xfrm>
          <a:prstGeom prst="rect">
            <a:avLst/>
          </a:prstGeom>
          <a:noFill/>
          <a:ln>
            <a:noFill/>
          </a:ln>
        </p:spPr>
      </p:pic>
      <p:pic>
        <p:nvPicPr>
          <p:cNvPr id="197" name="Google Shape;197;p27"/>
          <p:cNvPicPr preferRelativeResize="0"/>
          <p:nvPr/>
        </p:nvPicPr>
        <p:blipFill rotWithShape="1">
          <a:blip r:embed="rId4">
            <a:alphaModFix/>
          </a:blip>
          <a:srcRect b="13681"/>
          <a:stretch/>
        </p:blipFill>
        <p:spPr>
          <a:xfrm>
            <a:off x="8112805" y="3487817"/>
            <a:ext cx="659551" cy="569300"/>
          </a:xfrm>
          <a:prstGeom prst="rect">
            <a:avLst/>
          </a:prstGeom>
          <a:noFill/>
          <a:ln>
            <a:noFill/>
          </a:ln>
        </p:spPr>
      </p:pic>
      <p:pic>
        <p:nvPicPr>
          <p:cNvPr id="198" name="Google Shape;198;p27"/>
          <p:cNvPicPr preferRelativeResize="0"/>
          <p:nvPr/>
        </p:nvPicPr>
        <p:blipFill rotWithShape="1">
          <a:blip r:embed="rId5">
            <a:alphaModFix/>
          </a:blip>
          <a:srcRect l="6731" t="9132" r="7850" b="21317"/>
          <a:stretch/>
        </p:blipFill>
        <p:spPr>
          <a:xfrm>
            <a:off x="8112799" y="4057121"/>
            <a:ext cx="659551" cy="53699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311700" y="315925"/>
            <a:ext cx="8520600" cy="3307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Measuring high-level features in complex environments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es"/>
              <a:t>Time perception</a:t>
            </a:r>
            <a:endParaRPr/>
          </a:p>
        </p:txBody>
      </p:sp>
      <p:sp>
        <p:nvSpPr>
          <p:cNvPr id="204" name="Google Shape;204;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16</a:t>
            </a:fld>
            <a:endParaRPr/>
          </a:p>
        </p:txBody>
      </p:sp>
      <p:pic>
        <p:nvPicPr>
          <p:cNvPr id="205" name="Google Shape;205;p28"/>
          <p:cNvPicPr preferRelativeResize="0"/>
          <p:nvPr/>
        </p:nvPicPr>
        <p:blipFill rotWithShape="1">
          <a:blip r:embed="rId3">
            <a:alphaModFix/>
          </a:blip>
          <a:srcRect l="14796" r="14810" b="20089"/>
          <a:stretch/>
        </p:blipFill>
        <p:spPr>
          <a:xfrm>
            <a:off x="8530975" y="3229723"/>
            <a:ext cx="548700" cy="608575"/>
          </a:xfrm>
          <a:prstGeom prst="rect">
            <a:avLst/>
          </a:prstGeom>
          <a:noFill/>
          <a:ln w="9525" cap="flat" cmpd="sng">
            <a:solidFill>
              <a:srgbClr val="B45F06"/>
            </a:solidFill>
            <a:prstDash val="solid"/>
            <a:round/>
            <a:headEnd type="none" w="sm" len="sm"/>
            <a:tailEnd type="none" w="sm" len="sm"/>
          </a:ln>
        </p:spPr>
      </p:pic>
      <p:pic>
        <p:nvPicPr>
          <p:cNvPr id="206" name="Google Shape;206;p28"/>
          <p:cNvPicPr preferRelativeResize="0"/>
          <p:nvPr/>
        </p:nvPicPr>
        <p:blipFill rotWithShape="1">
          <a:blip r:embed="rId4">
            <a:alphaModFix/>
          </a:blip>
          <a:srcRect b="13681"/>
          <a:stretch/>
        </p:blipFill>
        <p:spPr>
          <a:xfrm>
            <a:off x="8530974" y="3838299"/>
            <a:ext cx="548700" cy="462803"/>
          </a:xfrm>
          <a:prstGeom prst="rect">
            <a:avLst/>
          </a:prstGeom>
          <a:noFill/>
          <a:ln>
            <a:noFill/>
          </a:ln>
        </p:spPr>
      </p:pic>
      <p:pic>
        <p:nvPicPr>
          <p:cNvPr id="207" name="Google Shape;207;p28"/>
          <p:cNvPicPr preferRelativeResize="0"/>
          <p:nvPr/>
        </p:nvPicPr>
        <p:blipFill rotWithShape="1">
          <a:blip r:embed="rId5">
            <a:alphaModFix/>
          </a:blip>
          <a:srcRect l="6731" t="9132" r="7850" b="21317"/>
          <a:stretch/>
        </p:blipFill>
        <p:spPr>
          <a:xfrm>
            <a:off x="8530977" y="4301106"/>
            <a:ext cx="548700" cy="436518"/>
          </a:xfrm>
          <a:prstGeom prst="rect">
            <a:avLst/>
          </a:prstGeom>
          <a:noFill/>
          <a:ln>
            <a:noFill/>
          </a:ln>
        </p:spPr>
      </p:pic>
      <p:sp>
        <p:nvSpPr>
          <p:cNvPr id="7" name="Google Shape;244;p36"/>
          <p:cNvSpPr txBox="1">
            <a:spLocks noGrp="1"/>
          </p:cNvSpPr>
          <p:nvPr>
            <p:ph type="body" idx="1"/>
          </p:nvPr>
        </p:nvSpPr>
        <p:spPr>
          <a:xfrm>
            <a:off x="2289717" y="1977483"/>
            <a:ext cx="4899103" cy="3165942"/>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000" u="sng" dirty="0">
              <a:solidFill>
                <a:srgbClr val="222222"/>
              </a:solidFill>
              <a:highlight>
                <a:srgbClr val="FFFFFF"/>
              </a:highlight>
            </a:endParaRPr>
          </a:p>
          <a:p>
            <a:pPr marL="0" lvl="0" indent="0" algn="l" rtl="0">
              <a:spcBef>
                <a:spcPts val="1200"/>
              </a:spcBef>
              <a:spcAft>
                <a:spcPts val="0"/>
              </a:spcAft>
              <a:buNone/>
            </a:pPr>
            <a:endParaRPr sz="1000" u="sng" dirty="0">
              <a:solidFill>
                <a:srgbClr val="222222"/>
              </a:solidFill>
              <a:highlight>
                <a:srgbClr val="FFFFFF"/>
              </a:highlight>
            </a:endParaRPr>
          </a:p>
          <a:p>
            <a:pPr marL="0" lvl="0" indent="0" algn="l" rtl="0">
              <a:spcBef>
                <a:spcPts val="1200"/>
              </a:spcBef>
              <a:spcAft>
                <a:spcPts val="0"/>
              </a:spcAft>
              <a:buNone/>
            </a:pPr>
            <a:endParaRPr sz="1000" u="sng" dirty="0">
              <a:solidFill>
                <a:srgbClr val="222222"/>
              </a:solidFill>
              <a:highlight>
                <a:srgbClr val="FFFFFF"/>
              </a:highlight>
            </a:endParaRPr>
          </a:p>
          <a:p>
            <a:pPr marL="0" lvl="0" indent="0" algn="l" rtl="0">
              <a:spcBef>
                <a:spcPts val="1200"/>
              </a:spcBef>
              <a:spcAft>
                <a:spcPts val="0"/>
              </a:spcAft>
              <a:buNone/>
            </a:pPr>
            <a:endParaRPr sz="1000" u="sng" dirty="0">
              <a:solidFill>
                <a:srgbClr val="222222"/>
              </a:solidFill>
              <a:highlight>
                <a:srgbClr val="FFFFFF"/>
              </a:highlight>
            </a:endParaRPr>
          </a:p>
          <a:p>
            <a:pPr marL="0" lvl="0" indent="0" algn="l" rtl="0">
              <a:spcBef>
                <a:spcPts val="1200"/>
              </a:spcBef>
              <a:spcAft>
                <a:spcPts val="1200"/>
              </a:spcAft>
              <a:buNone/>
            </a:pPr>
            <a:r>
              <a:rPr lang="es" sz="1000" u="sng" dirty="0">
                <a:solidFill>
                  <a:srgbClr val="222222"/>
                </a:solidFill>
                <a:highlight>
                  <a:srgbClr val="FFFFFF"/>
                </a:highlight>
              </a:rPr>
              <a:t>Malpica, S.</a:t>
            </a:r>
            <a:r>
              <a:rPr lang="es" sz="1000" dirty="0">
                <a:solidFill>
                  <a:srgbClr val="222222"/>
                </a:solidFill>
                <a:highlight>
                  <a:srgbClr val="FFFFFF"/>
                </a:highlight>
              </a:rPr>
              <a:t>, Masia, B., Herman, L., Wetzstein, G., Eagleman, D. M., Gutierrez, D., ... &amp; Sun, Q. (2022). </a:t>
            </a:r>
            <a:r>
              <a:rPr lang="es" sz="1000" b="1" dirty="0">
                <a:solidFill>
                  <a:srgbClr val="222222"/>
                </a:solidFill>
                <a:highlight>
                  <a:srgbClr val="FFFFFF"/>
                </a:highlight>
              </a:rPr>
              <a:t>Larger visual changes compress time: The inverted effect of asemantic visual features on interval time perception.</a:t>
            </a:r>
            <a:r>
              <a:rPr lang="es" sz="1000" dirty="0">
                <a:solidFill>
                  <a:srgbClr val="222222"/>
                </a:solidFill>
                <a:highlight>
                  <a:srgbClr val="FFFFFF"/>
                </a:highlight>
              </a:rPr>
              <a:t> </a:t>
            </a:r>
            <a:r>
              <a:rPr lang="es" sz="1000" i="1" dirty="0">
                <a:solidFill>
                  <a:srgbClr val="222222"/>
                </a:solidFill>
                <a:highlight>
                  <a:srgbClr val="FFFFFF"/>
                </a:highlight>
              </a:rPr>
              <a:t>Plos one</a:t>
            </a:r>
            <a:r>
              <a:rPr lang="es" sz="1000" dirty="0">
                <a:solidFill>
                  <a:srgbClr val="222222"/>
                </a:solidFill>
                <a:highlight>
                  <a:srgbClr val="FFFFFF"/>
                </a:highlight>
              </a:rPr>
              <a:t>, </a:t>
            </a:r>
            <a:r>
              <a:rPr lang="es" sz="1000" i="1" dirty="0">
                <a:solidFill>
                  <a:srgbClr val="222222"/>
                </a:solidFill>
                <a:highlight>
                  <a:srgbClr val="FFFFFF"/>
                </a:highlight>
              </a:rPr>
              <a:t>17</a:t>
            </a:r>
            <a:r>
              <a:rPr lang="es" sz="1000" dirty="0">
                <a:solidFill>
                  <a:srgbClr val="222222"/>
                </a:solidFill>
                <a:highlight>
                  <a:srgbClr val="FFFFFF"/>
                </a:highlight>
              </a:rPr>
              <a:t>(3), e0265591.</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29"/>
          <p:cNvPicPr preferRelativeResize="0"/>
          <p:nvPr/>
        </p:nvPicPr>
        <p:blipFill>
          <a:blip r:embed="rId3">
            <a:alphaModFix/>
          </a:blip>
          <a:stretch>
            <a:fillRect/>
          </a:stretch>
        </p:blipFill>
        <p:spPr>
          <a:xfrm>
            <a:off x="152400" y="326248"/>
            <a:ext cx="9143999" cy="4795804"/>
          </a:xfrm>
          <a:prstGeom prst="rect">
            <a:avLst/>
          </a:prstGeom>
          <a:noFill/>
          <a:ln>
            <a:noFill/>
          </a:ln>
        </p:spPr>
      </p:pic>
      <p:sp>
        <p:nvSpPr>
          <p:cNvPr id="213" name="Google Shape;213;p2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s"/>
              <a:t>Measuring high-level features in complex environments</a:t>
            </a:r>
            <a:endParaRPr/>
          </a:p>
        </p:txBody>
      </p:sp>
      <p:sp>
        <p:nvSpPr>
          <p:cNvPr id="214" name="Google Shape;21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17</a:t>
            </a:fld>
            <a:endParaRPr/>
          </a:p>
        </p:txBody>
      </p:sp>
      <p:pic>
        <p:nvPicPr>
          <p:cNvPr id="215" name="Google Shape;215;p29"/>
          <p:cNvPicPr preferRelativeResize="0"/>
          <p:nvPr/>
        </p:nvPicPr>
        <p:blipFill rotWithShape="1">
          <a:blip r:embed="rId4">
            <a:alphaModFix/>
          </a:blip>
          <a:srcRect l="14796" r="14810" b="20089"/>
          <a:stretch/>
        </p:blipFill>
        <p:spPr>
          <a:xfrm>
            <a:off x="8530975" y="3229723"/>
            <a:ext cx="548700" cy="608575"/>
          </a:xfrm>
          <a:prstGeom prst="rect">
            <a:avLst/>
          </a:prstGeom>
          <a:noFill/>
          <a:ln w="9525" cap="flat" cmpd="sng">
            <a:solidFill>
              <a:srgbClr val="B45F06"/>
            </a:solidFill>
            <a:prstDash val="solid"/>
            <a:round/>
            <a:headEnd type="none" w="sm" len="sm"/>
            <a:tailEnd type="none" w="sm" len="sm"/>
          </a:ln>
        </p:spPr>
      </p:pic>
      <p:pic>
        <p:nvPicPr>
          <p:cNvPr id="216" name="Google Shape;216;p29"/>
          <p:cNvPicPr preferRelativeResize="0"/>
          <p:nvPr/>
        </p:nvPicPr>
        <p:blipFill rotWithShape="1">
          <a:blip r:embed="rId5">
            <a:alphaModFix/>
          </a:blip>
          <a:srcRect b="13681"/>
          <a:stretch/>
        </p:blipFill>
        <p:spPr>
          <a:xfrm>
            <a:off x="8530974" y="3838299"/>
            <a:ext cx="548700" cy="462803"/>
          </a:xfrm>
          <a:prstGeom prst="rect">
            <a:avLst/>
          </a:prstGeom>
          <a:noFill/>
          <a:ln>
            <a:noFill/>
          </a:ln>
        </p:spPr>
      </p:pic>
      <p:pic>
        <p:nvPicPr>
          <p:cNvPr id="217" name="Google Shape;217;p29"/>
          <p:cNvPicPr preferRelativeResize="0"/>
          <p:nvPr/>
        </p:nvPicPr>
        <p:blipFill rotWithShape="1">
          <a:blip r:embed="rId6">
            <a:alphaModFix/>
          </a:blip>
          <a:srcRect l="6731" t="9132" r="7850" b="21317"/>
          <a:stretch/>
        </p:blipFill>
        <p:spPr>
          <a:xfrm>
            <a:off x="8530977" y="4301106"/>
            <a:ext cx="548700" cy="43651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s"/>
              <a:t>Measuring high-level features in complex environments</a:t>
            </a:r>
            <a:endParaRPr/>
          </a:p>
        </p:txBody>
      </p:sp>
      <p:sp>
        <p:nvSpPr>
          <p:cNvPr id="223" name="Google Shape;223;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18</a:t>
            </a:fld>
            <a:endParaRPr/>
          </a:p>
        </p:txBody>
      </p:sp>
      <p:pic>
        <p:nvPicPr>
          <p:cNvPr id="224" name="Google Shape;224;p30"/>
          <p:cNvPicPr preferRelativeResize="0"/>
          <p:nvPr/>
        </p:nvPicPr>
        <p:blipFill rotWithShape="1">
          <a:blip r:embed="rId3">
            <a:alphaModFix/>
          </a:blip>
          <a:srcRect l="14796" r="14810" b="20089"/>
          <a:stretch/>
        </p:blipFill>
        <p:spPr>
          <a:xfrm>
            <a:off x="8530975" y="3229723"/>
            <a:ext cx="548700" cy="608575"/>
          </a:xfrm>
          <a:prstGeom prst="rect">
            <a:avLst/>
          </a:prstGeom>
          <a:noFill/>
          <a:ln w="9525" cap="flat" cmpd="sng">
            <a:solidFill>
              <a:srgbClr val="B45F06"/>
            </a:solidFill>
            <a:prstDash val="solid"/>
            <a:round/>
            <a:headEnd type="none" w="sm" len="sm"/>
            <a:tailEnd type="none" w="sm" len="sm"/>
          </a:ln>
        </p:spPr>
      </p:pic>
      <p:pic>
        <p:nvPicPr>
          <p:cNvPr id="225" name="Google Shape;225;p30"/>
          <p:cNvPicPr preferRelativeResize="0"/>
          <p:nvPr/>
        </p:nvPicPr>
        <p:blipFill rotWithShape="1">
          <a:blip r:embed="rId4">
            <a:alphaModFix/>
          </a:blip>
          <a:srcRect b="13681"/>
          <a:stretch/>
        </p:blipFill>
        <p:spPr>
          <a:xfrm>
            <a:off x="8530974" y="3838299"/>
            <a:ext cx="548700" cy="462803"/>
          </a:xfrm>
          <a:prstGeom prst="rect">
            <a:avLst/>
          </a:prstGeom>
          <a:noFill/>
          <a:ln>
            <a:noFill/>
          </a:ln>
        </p:spPr>
      </p:pic>
      <p:pic>
        <p:nvPicPr>
          <p:cNvPr id="226" name="Google Shape;226;p30"/>
          <p:cNvPicPr preferRelativeResize="0"/>
          <p:nvPr/>
        </p:nvPicPr>
        <p:blipFill rotWithShape="1">
          <a:blip r:embed="rId5">
            <a:alphaModFix/>
          </a:blip>
          <a:srcRect l="6731" t="9132" r="7850" b="21317"/>
          <a:stretch/>
        </p:blipFill>
        <p:spPr>
          <a:xfrm>
            <a:off x="8530977" y="4301106"/>
            <a:ext cx="548700" cy="436518"/>
          </a:xfrm>
          <a:prstGeom prst="rect">
            <a:avLst/>
          </a:prstGeom>
          <a:noFill/>
          <a:ln>
            <a:noFill/>
          </a:ln>
        </p:spPr>
      </p:pic>
      <p:pic>
        <p:nvPicPr>
          <p:cNvPr id="227" name="Google Shape;227;p30"/>
          <p:cNvPicPr preferRelativeResize="0"/>
          <p:nvPr/>
        </p:nvPicPr>
        <p:blipFill>
          <a:blip r:embed="rId6">
            <a:alphaModFix/>
          </a:blip>
          <a:stretch>
            <a:fillRect/>
          </a:stretch>
        </p:blipFill>
        <p:spPr>
          <a:xfrm>
            <a:off x="2184475" y="1147225"/>
            <a:ext cx="4775042" cy="3691475"/>
          </a:xfrm>
          <a:prstGeom prst="rect">
            <a:avLst/>
          </a:prstGeom>
          <a:noFill/>
          <a:ln>
            <a:noFill/>
          </a:ln>
        </p:spPr>
      </p:pic>
      <p:pic>
        <p:nvPicPr>
          <p:cNvPr id="228" name="Google Shape;228;p30"/>
          <p:cNvPicPr preferRelativeResize="0"/>
          <p:nvPr/>
        </p:nvPicPr>
        <p:blipFill>
          <a:blip r:embed="rId7">
            <a:alphaModFix/>
          </a:blip>
          <a:stretch>
            <a:fillRect/>
          </a:stretch>
        </p:blipFill>
        <p:spPr>
          <a:xfrm>
            <a:off x="7021499" y="1445525"/>
            <a:ext cx="2122501" cy="1126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s"/>
              <a:t>Measuring high-level features in complex environments</a:t>
            </a:r>
            <a:endParaRPr/>
          </a:p>
        </p:txBody>
      </p:sp>
      <p:sp>
        <p:nvSpPr>
          <p:cNvPr id="234" name="Google Shape;234;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19</a:t>
            </a:fld>
            <a:endParaRPr/>
          </a:p>
        </p:txBody>
      </p:sp>
      <p:pic>
        <p:nvPicPr>
          <p:cNvPr id="235" name="Google Shape;235;p31"/>
          <p:cNvPicPr preferRelativeResize="0"/>
          <p:nvPr/>
        </p:nvPicPr>
        <p:blipFill rotWithShape="1">
          <a:blip r:embed="rId3">
            <a:alphaModFix/>
          </a:blip>
          <a:srcRect l="14796" r="14810" b="20089"/>
          <a:stretch/>
        </p:blipFill>
        <p:spPr>
          <a:xfrm>
            <a:off x="8530975" y="3229723"/>
            <a:ext cx="548700" cy="608575"/>
          </a:xfrm>
          <a:prstGeom prst="rect">
            <a:avLst/>
          </a:prstGeom>
          <a:noFill/>
          <a:ln w="9525" cap="flat" cmpd="sng">
            <a:solidFill>
              <a:srgbClr val="B45F06"/>
            </a:solidFill>
            <a:prstDash val="solid"/>
            <a:round/>
            <a:headEnd type="none" w="sm" len="sm"/>
            <a:tailEnd type="none" w="sm" len="sm"/>
          </a:ln>
        </p:spPr>
      </p:pic>
      <p:pic>
        <p:nvPicPr>
          <p:cNvPr id="236" name="Google Shape;236;p31"/>
          <p:cNvPicPr preferRelativeResize="0"/>
          <p:nvPr/>
        </p:nvPicPr>
        <p:blipFill rotWithShape="1">
          <a:blip r:embed="rId4">
            <a:alphaModFix/>
          </a:blip>
          <a:srcRect b="13681"/>
          <a:stretch/>
        </p:blipFill>
        <p:spPr>
          <a:xfrm>
            <a:off x="8530974" y="3838299"/>
            <a:ext cx="548700" cy="462803"/>
          </a:xfrm>
          <a:prstGeom prst="rect">
            <a:avLst/>
          </a:prstGeom>
          <a:noFill/>
          <a:ln>
            <a:noFill/>
          </a:ln>
        </p:spPr>
      </p:pic>
      <p:pic>
        <p:nvPicPr>
          <p:cNvPr id="237" name="Google Shape;237;p31"/>
          <p:cNvPicPr preferRelativeResize="0"/>
          <p:nvPr/>
        </p:nvPicPr>
        <p:blipFill rotWithShape="1">
          <a:blip r:embed="rId5">
            <a:alphaModFix/>
          </a:blip>
          <a:srcRect l="6731" t="9132" r="7850" b="21317"/>
          <a:stretch/>
        </p:blipFill>
        <p:spPr>
          <a:xfrm>
            <a:off x="8530977" y="4301106"/>
            <a:ext cx="548700" cy="436518"/>
          </a:xfrm>
          <a:prstGeom prst="rect">
            <a:avLst/>
          </a:prstGeom>
          <a:noFill/>
          <a:ln>
            <a:noFill/>
          </a:ln>
        </p:spPr>
      </p:pic>
      <p:pic>
        <p:nvPicPr>
          <p:cNvPr id="238" name="Google Shape;238;p31"/>
          <p:cNvPicPr preferRelativeResize="0"/>
          <p:nvPr/>
        </p:nvPicPr>
        <p:blipFill>
          <a:blip r:embed="rId6">
            <a:alphaModFix/>
          </a:blip>
          <a:stretch>
            <a:fillRect/>
          </a:stretch>
        </p:blipFill>
        <p:spPr>
          <a:xfrm>
            <a:off x="2544750" y="0"/>
            <a:ext cx="4054494" cy="49911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t>Visual Turing Test: How close are we?</a:t>
            </a:r>
            <a:endParaRPr/>
          </a:p>
        </p:txBody>
      </p:sp>
      <p:pic>
        <p:nvPicPr>
          <p:cNvPr id="72" name="Google Shape;72;p14"/>
          <p:cNvPicPr preferRelativeResize="0"/>
          <p:nvPr/>
        </p:nvPicPr>
        <p:blipFill rotWithShape="1">
          <a:blip r:embed="rId3">
            <a:alphaModFix/>
          </a:blip>
          <a:srcRect l="6731" t="9132" r="7850" b="21317"/>
          <a:stretch/>
        </p:blipFill>
        <p:spPr>
          <a:xfrm>
            <a:off x="3565960" y="3906117"/>
            <a:ext cx="1229575" cy="1001100"/>
          </a:xfrm>
          <a:prstGeom prst="rect">
            <a:avLst/>
          </a:prstGeom>
          <a:noFill/>
          <a:ln>
            <a:noFill/>
          </a:ln>
        </p:spPr>
      </p:pic>
      <p:pic>
        <p:nvPicPr>
          <p:cNvPr id="73" name="Google Shape;73;p14"/>
          <p:cNvPicPr preferRelativeResize="0"/>
          <p:nvPr/>
        </p:nvPicPr>
        <p:blipFill rotWithShape="1">
          <a:blip r:embed="rId4">
            <a:alphaModFix/>
          </a:blip>
          <a:srcRect b="13681"/>
          <a:stretch/>
        </p:blipFill>
        <p:spPr>
          <a:xfrm>
            <a:off x="836454" y="1393750"/>
            <a:ext cx="2729499" cy="2356001"/>
          </a:xfrm>
          <a:prstGeom prst="rect">
            <a:avLst/>
          </a:prstGeom>
          <a:noFill/>
          <a:ln>
            <a:noFill/>
          </a:ln>
        </p:spPr>
      </p:pic>
      <p:pic>
        <p:nvPicPr>
          <p:cNvPr id="74" name="Google Shape;74;p14"/>
          <p:cNvPicPr preferRelativeResize="0"/>
          <p:nvPr/>
        </p:nvPicPr>
        <p:blipFill rotWithShape="1">
          <a:blip r:embed="rId5">
            <a:alphaModFix/>
          </a:blip>
          <a:srcRect b="17039"/>
          <a:stretch/>
        </p:blipFill>
        <p:spPr>
          <a:xfrm>
            <a:off x="4883955" y="1147225"/>
            <a:ext cx="3652425" cy="3029926"/>
          </a:xfrm>
          <a:prstGeom prst="rect">
            <a:avLst/>
          </a:prstGeom>
          <a:noFill/>
          <a:ln>
            <a:noFill/>
          </a:ln>
        </p:spPr>
      </p:pic>
      <p:pic>
        <p:nvPicPr>
          <p:cNvPr id="75" name="Google Shape;75;p14"/>
          <p:cNvPicPr preferRelativeResize="0"/>
          <p:nvPr/>
        </p:nvPicPr>
        <p:blipFill rotWithShape="1">
          <a:blip r:embed="rId4">
            <a:alphaModFix/>
          </a:blip>
          <a:srcRect b="13681"/>
          <a:stretch/>
        </p:blipFill>
        <p:spPr>
          <a:xfrm>
            <a:off x="5986376" y="1714393"/>
            <a:ext cx="1447575" cy="1249500"/>
          </a:xfrm>
          <a:prstGeom prst="rect">
            <a:avLst/>
          </a:prstGeom>
          <a:noFill/>
          <a:ln>
            <a:noFill/>
          </a:ln>
        </p:spPr>
      </p:pic>
      <p:pic>
        <p:nvPicPr>
          <p:cNvPr id="76" name="Google Shape;76;p14"/>
          <p:cNvPicPr preferRelativeResize="0"/>
          <p:nvPr/>
        </p:nvPicPr>
        <p:blipFill rotWithShape="1">
          <a:blip r:embed="rId6">
            <a:alphaModFix/>
          </a:blip>
          <a:srcRect l="32120" t="11392" r="30435" b="24714"/>
          <a:stretch/>
        </p:blipFill>
        <p:spPr>
          <a:xfrm>
            <a:off x="3826333" y="2571738"/>
            <a:ext cx="708825" cy="1209514"/>
          </a:xfrm>
          <a:prstGeom prst="rect">
            <a:avLst/>
          </a:prstGeom>
          <a:noFill/>
          <a:ln>
            <a:noFill/>
          </a:ln>
        </p:spPr>
      </p:pic>
      <p:sp>
        <p:nvSpPr>
          <p:cNvPr id="77" name="Google Shape;7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s"/>
              <a:t>Measuring high-level features in complex environments</a:t>
            </a:r>
            <a:endParaRPr/>
          </a:p>
        </p:txBody>
      </p:sp>
      <p:sp>
        <p:nvSpPr>
          <p:cNvPr id="244" name="Google Shape;244;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20</a:t>
            </a:fld>
            <a:endParaRPr/>
          </a:p>
        </p:txBody>
      </p:sp>
      <p:pic>
        <p:nvPicPr>
          <p:cNvPr id="245" name="Google Shape;245;p32"/>
          <p:cNvPicPr preferRelativeResize="0"/>
          <p:nvPr/>
        </p:nvPicPr>
        <p:blipFill rotWithShape="1">
          <a:blip r:embed="rId3">
            <a:alphaModFix/>
          </a:blip>
          <a:srcRect l="14796" r="14810" b="20089"/>
          <a:stretch/>
        </p:blipFill>
        <p:spPr>
          <a:xfrm>
            <a:off x="8530975" y="3229723"/>
            <a:ext cx="548700" cy="608575"/>
          </a:xfrm>
          <a:prstGeom prst="rect">
            <a:avLst/>
          </a:prstGeom>
          <a:noFill/>
          <a:ln w="9525" cap="flat" cmpd="sng">
            <a:solidFill>
              <a:srgbClr val="B45F06"/>
            </a:solidFill>
            <a:prstDash val="solid"/>
            <a:round/>
            <a:headEnd type="none" w="sm" len="sm"/>
            <a:tailEnd type="none" w="sm" len="sm"/>
          </a:ln>
        </p:spPr>
      </p:pic>
      <p:pic>
        <p:nvPicPr>
          <p:cNvPr id="246" name="Google Shape;246;p32"/>
          <p:cNvPicPr preferRelativeResize="0"/>
          <p:nvPr/>
        </p:nvPicPr>
        <p:blipFill rotWithShape="1">
          <a:blip r:embed="rId4">
            <a:alphaModFix/>
          </a:blip>
          <a:srcRect b="13681"/>
          <a:stretch/>
        </p:blipFill>
        <p:spPr>
          <a:xfrm>
            <a:off x="8530974" y="3838299"/>
            <a:ext cx="548700" cy="462803"/>
          </a:xfrm>
          <a:prstGeom prst="rect">
            <a:avLst/>
          </a:prstGeom>
          <a:noFill/>
          <a:ln>
            <a:noFill/>
          </a:ln>
        </p:spPr>
      </p:pic>
      <p:pic>
        <p:nvPicPr>
          <p:cNvPr id="247" name="Google Shape;247;p32"/>
          <p:cNvPicPr preferRelativeResize="0"/>
          <p:nvPr/>
        </p:nvPicPr>
        <p:blipFill rotWithShape="1">
          <a:blip r:embed="rId5">
            <a:alphaModFix/>
          </a:blip>
          <a:srcRect l="6731" t="9132" r="7850" b="21317"/>
          <a:stretch/>
        </p:blipFill>
        <p:spPr>
          <a:xfrm>
            <a:off x="8530977" y="4301106"/>
            <a:ext cx="548700" cy="436518"/>
          </a:xfrm>
          <a:prstGeom prst="rect">
            <a:avLst/>
          </a:prstGeom>
          <a:noFill/>
          <a:ln>
            <a:noFill/>
          </a:ln>
        </p:spPr>
      </p:pic>
      <p:pic>
        <p:nvPicPr>
          <p:cNvPr id="248" name="Google Shape;248;p32"/>
          <p:cNvPicPr preferRelativeResize="0"/>
          <p:nvPr/>
        </p:nvPicPr>
        <p:blipFill>
          <a:blip r:embed="rId6">
            <a:alphaModFix/>
          </a:blip>
          <a:stretch>
            <a:fillRect/>
          </a:stretch>
        </p:blipFill>
        <p:spPr>
          <a:xfrm>
            <a:off x="2544750" y="0"/>
            <a:ext cx="4054494" cy="4991101"/>
          </a:xfrm>
          <a:prstGeom prst="rect">
            <a:avLst/>
          </a:prstGeom>
          <a:noFill/>
          <a:ln>
            <a:noFill/>
          </a:ln>
        </p:spPr>
      </p:pic>
      <p:pic>
        <p:nvPicPr>
          <p:cNvPr id="249" name="Google Shape;249;p32"/>
          <p:cNvPicPr preferRelativeResize="0"/>
          <p:nvPr/>
        </p:nvPicPr>
        <p:blipFill>
          <a:blip r:embed="rId7">
            <a:alphaModFix/>
          </a:blip>
          <a:stretch>
            <a:fillRect/>
          </a:stretch>
        </p:blipFill>
        <p:spPr>
          <a:xfrm>
            <a:off x="5682125" y="1191422"/>
            <a:ext cx="2648614" cy="1424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s"/>
              <a:t>Measuring high-level features in complex environments</a:t>
            </a:r>
            <a:endParaRPr/>
          </a:p>
        </p:txBody>
      </p:sp>
      <p:sp>
        <p:nvSpPr>
          <p:cNvPr id="255" name="Google Shape;25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21</a:t>
            </a:fld>
            <a:endParaRPr/>
          </a:p>
        </p:txBody>
      </p:sp>
      <p:pic>
        <p:nvPicPr>
          <p:cNvPr id="256" name="Google Shape;256;p33"/>
          <p:cNvPicPr preferRelativeResize="0"/>
          <p:nvPr/>
        </p:nvPicPr>
        <p:blipFill rotWithShape="1">
          <a:blip r:embed="rId3">
            <a:alphaModFix/>
          </a:blip>
          <a:srcRect l="14796" r="14810" b="20089"/>
          <a:stretch/>
        </p:blipFill>
        <p:spPr>
          <a:xfrm>
            <a:off x="8530975" y="3229723"/>
            <a:ext cx="548700" cy="608575"/>
          </a:xfrm>
          <a:prstGeom prst="rect">
            <a:avLst/>
          </a:prstGeom>
          <a:noFill/>
          <a:ln w="9525" cap="flat" cmpd="sng">
            <a:solidFill>
              <a:srgbClr val="B45F06"/>
            </a:solidFill>
            <a:prstDash val="solid"/>
            <a:round/>
            <a:headEnd type="none" w="sm" len="sm"/>
            <a:tailEnd type="none" w="sm" len="sm"/>
          </a:ln>
        </p:spPr>
      </p:pic>
      <p:pic>
        <p:nvPicPr>
          <p:cNvPr id="257" name="Google Shape;257;p33"/>
          <p:cNvPicPr preferRelativeResize="0"/>
          <p:nvPr/>
        </p:nvPicPr>
        <p:blipFill rotWithShape="1">
          <a:blip r:embed="rId4">
            <a:alphaModFix/>
          </a:blip>
          <a:srcRect b="13681"/>
          <a:stretch/>
        </p:blipFill>
        <p:spPr>
          <a:xfrm>
            <a:off x="8530974" y="3838299"/>
            <a:ext cx="548700" cy="462803"/>
          </a:xfrm>
          <a:prstGeom prst="rect">
            <a:avLst/>
          </a:prstGeom>
          <a:noFill/>
          <a:ln>
            <a:noFill/>
          </a:ln>
        </p:spPr>
      </p:pic>
      <p:pic>
        <p:nvPicPr>
          <p:cNvPr id="258" name="Google Shape;258;p33"/>
          <p:cNvPicPr preferRelativeResize="0"/>
          <p:nvPr/>
        </p:nvPicPr>
        <p:blipFill rotWithShape="1">
          <a:blip r:embed="rId5">
            <a:alphaModFix/>
          </a:blip>
          <a:srcRect l="6731" t="9132" r="7850" b="21317"/>
          <a:stretch/>
        </p:blipFill>
        <p:spPr>
          <a:xfrm>
            <a:off x="8530977" y="4301106"/>
            <a:ext cx="548700" cy="436518"/>
          </a:xfrm>
          <a:prstGeom prst="rect">
            <a:avLst/>
          </a:prstGeom>
          <a:noFill/>
          <a:ln>
            <a:noFill/>
          </a:ln>
        </p:spPr>
      </p:pic>
      <p:sp>
        <p:nvSpPr>
          <p:cNvPr id="259" name="Google Shape;259;p33"/>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s"/>
              <a:t>Replication of millisecond experiment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s"/>
              <a:t>Measuring high-level features in complex environments</a:t>
            </a:r>
            <a:endParaRPr/>
          </a:p>
        </p:txBody>
      </p:sp>
      <p:sp>
        <p:nvSpPr>
          <p:cNvPr id="265" name="Google Shape;265;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22</a:t>
            </a:fld>
            <a:endParaRPr/>
          </a:p>
        </p:txBody>
      </p:sp>
      <p:pic>
        <p:nvPicPr>
          <p:cNvPr id="266" name="Google Shape;266;p34"/>
          <p:cNvPicPr preferRelativeResize="0"/>
          <p:nvPr/>
        </p:nvPicPr>
        <p:blipFill rotWithShape="1">
          <a:blip r:embed="rId3">
            <a:alphaModFix/>
          </a:blip>
          <a:srcRect l="14796" r="14810" b="20089"/>
          <a:stretch/>
        </p:blipFill>
        <p:spPr>
          <a:xfrm>
            <a:off x="8530975" y="3229723"/>
            <a:ext cx="548700" cy="608575"/>
          </a:xfrm>
          <a:prstGeom prst="rect">
            <a:avLst/>
          </a:prstGeom>
          <a:noFill/>
          <a:ln w="9525" cap="flat" cmpd="sng">
            <a:solidFill>
              <a:srgbClr val="B45F06"/>
            </a:solidFill>
            <a:prstDash val="solid"/>
            <a:round/>
            <a:headEnd type="none" w="sm" len="sm"/>
            <a:tailEnd type="none" w="sm" len="sm"/>
          </a:ln>
        </p:spPr>
      </p:pic>
      <p:pic>
        <p:nvPicPr>
          <p:cNvPr id="267" name="Google Shape;267;p34"/>
          <p:cNvPicPr preferRelativeResize="0"/>
          <p:nvPr/>
        </p:nvPicPr>
        <p:blipFill rotWithShape="1">
          <a:blip r:embed="rId4">
            <a:alphaModFix/>
          </a:blip>
          <a:srcRect b="13681"/>
          <a:stretch/>
        </p:blipFill>
        <p:spPr>
          <a:xfrm>
            <a:off x="8530974" y="3838299"/>
            <a:ext cx="548700" cy="462803"/>
          </a:xfrm>
          <a:prstGeom prst="rect">
            <a:avLst/>
          </a:prstGeom>
          <a:noFill/>
          <a:ln>
            <a:noFill/>
          </a:ln>
        </p:spPr>
      </p:pic>
      <p:pic>
        <p:nvPicPr>
          <p:cNvPr id="268" name="Google Shape;268;p34"/>
          <p:cNvPicPr preferRelativeResize="0"/>
          <p:nvPr/>
        </p:nvPicPr>
        <p:blipFill rotWithShape="1">
          <a:blip r:embed="rId5">
            <a:alphaModFix/>
          </a:blip>
          <a:srcRect l="6731" t="9132" r="7850" b="21317"/>
          <a:stretch/>
        </p:blipFill>
        <p:spPr>
          <a:xfrm>
            <a:off x="8530977" y="4301106"/>
            <a:ext cx="548700" cy="436518"/>
          </a:xfrm>
          <a:prstGeom prst="rect">
            <a:avLst/>
          </a:prstGeom>
          <a:noFill/>
          <a:ln>
            <a:noFill/>
          </a:ln>
        </p:spPr>
      </p:pic>
      <p:sp>
        <p:nvSpPr>
          <p:cNvPr id="269" name="Google Shape;269;p3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s"/>
              <a:t>Replication of millisecond experiment </a:t>
            </a:r>
            <a:endParaRPr/>
          </a:p>
          <a:p>
            <a:pPr marL="457200" lvl="0" indent="-342900" algn="l" rtl="0">
              <a:spcBef>
                <a:spcPts val="0"/>
              </a:spcBef>
              <a:spcAft>
                <a:spcPts val="0"/>
              </a:spcAft>
              <a:buSzPts val="1800"/>
              <a:buChar char="●"/>
            </a:pPr>
            <a:r>
              <a:rPr lang="es"/>
              <a:t>Extension to longer intervals</a:t>
            </a:r>
            <a:endParaRPr/>
          </a:p>
          <a:p>
            <a:pPr marL="914400" lvl="1" indent="-342900" algn="l" rtl="0">
              <a:spcBef>
                <a:spcPts val="0"/>
              </a:spcBef>
              <a:spcAft>
                <a:spcPts val="0"/>
              </a:spcAft>
              <a:buSzPts val="1800"/>
              <a:buChar char="○"/>
            </a:pPr>
            <a:r>
              <a:rPr lang="es" sz="1800"/>
              <a:t>Naive approximation</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s"/>
              <a:t>Measuring high-level features in complex environments</a:t>
            </a:r>
            <a:endParaRPr/>
          </a:p>
        </p:txBody>
      </p:sp>
      <p:sp>
        <p:nvSpPr>
          <p:cNvPr id="285" name="Google Shape;28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23</a:t>
            </a:fld>
            <a:endParaRPr/>
          </a:p>
        </p:txBody>
      </p:sp>
      <p:pic>
        <p:nvPicPr>
          <p:cNvPr id="286" name="Google Shape;286;p36"/>
          <p:cNvPicPr preferRelativeResize="0"/>
          <p:nvPr/>
        </p:nvPicPr>
        <p:blipFill rotWithShape="1">
          <a:blip r:embed="rId3">
            <a:alphaModFix/>
          </a:blip>
          <a:srcRect l="14796" r="14810" b="20089"/>
          <a:stretch/>
        </p:blipFill>
        <p:spPr>
          <a:xfrm>
            <a:off x="8530975" y="3229723"/>
            <a:ext cx="548700" cy="608575"/>
          </a:xfrm>
          <a:prstGeom prst="rect">
            <a:avLst/>
          </a:prstGeom>
          <a:noFill/>
          <a:ln w="9525" cap="flat" cmpd="sng">
            <a:solidFill>
              <a:srgbClr val="B45F06"/>
            </a:solidFill>
            <a:prstDash val="solid"/>
            <a:round/>
            <a:headEnd type="none" w="sm" len="sm"/>
            <a:tailEnd type="none" w="sm" len="sm"/>
          </a:ln>
        </p:spPr>
      </p:pic>
      <p:pic>
        <p:nvPicPr>
          <p:cNvPr id="287" name="Google Shape;287;p36"/>
          <p:cNvPicPr preferRelativeResize="0"/>
          <p:nvPr/>
        </p:nvPicPr>
        <p:blipFill rotWithShape="1">
          <a:blip r:embed="rId4">
            <a:alphaModFix/>
          </a:blip>
          <a:srcRect b="13681"/>
          <a:stretch/>
        </p:blipFill>
        <p:spPr>
          <a:xfrm>
            <a:off x="8530974" y="3838299"/>
            <a:ext cx="548700" cy="462803"/>
          </a:xfrm>
          <a:prstGeom prst="rect">
            <a:avLst/>
          </a:prstGeom>
          <a:noFill/>
          <a:ln>
            <a:noFill/>
          </a:ln>
        </p:spPr>
      </p:pic>
      <p:pic>
        <p:nvPicPr>
          <p:cNvPr id="288" name="Google Shape;288;p36"/>
          <p:cNvPicPr preferRelativeResize="0"/>
          <p:nvPr/>
        </p:nvPicPr>
        <p:blipFill rotWithShape="1">
          <a:blip r:embed="rId5">
            <a:alphaModFix/>
          </a:blip>
          <a:srcRect l="6731" t="9132" r="7850" b="21317"/>
          <a:stretch/>
        </p:blipFill>
        <p:spPr>
          <a:xfrm>
            <a:off x="8530977" y="4301106"/>
            <a:ext cx="548700" cy="436518"/>
          </a:xfrm>
          <a:prstGeom prst="rect">
            <a:avLst/>
          </a:prstGeom>
          <a:noFill/>
          <a:ln>
            <a:noFill/>
          </a:ln>
        </p:spPr>
      </p:pic>
      <p:sp>
        <p:nvSpPr>
          <p:cNvPr id="289" name="Google Shape;289;p3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s"/>
              <a:t>Replication of millisecond experiment </a:t>
            </a:r>
            <a:endParaRPr/>
          </a:p>
          <a:p>
            <a:pPr marL="457200" lvl="0" indent="-342900" algn="l" rtl="0">
              <a:spcBef>
                <a:spcPts val="0"/>
              </a:spcBef>
              <a:spcAft>
                <a:spcPts val="0"/>
              </a:spcAft>
              <a:buSzPts val="1800"/>
              <a:buChar char="●"/>
            </a:pPr>
            <a:r>
              <a:rPr lang="es"/>
              <a:t>Extension to longer intervals</a:t>
            </a:r>
            <a:endParaRPr/>
          </a:p>
          <a:p>
            <a:pPr marL="914400" lvl="1" indent="-342900" algn="l" rtl="0">
              <a:spcBef>
                <a:spcPts val="0"/>
              </a:spcBef>
              <a:spcAft>
                <a:spcPts val="0"/>
              </a:spcAft>
              <a:buSzPts val="1800"/>
              <a:buChar char="○"/>
            </a:pPr>
            <a:r>
              <a:rPr lang="es" sz="1800"/>
              <a:t>Naive approximation</a:t>
            </a:r>
            <a:endParaRPr sz="1800"/>
          </a:p>
        </p:txBody>
      </p:sp>
      <p:pic>
        <p:nvPicPr>
          <p:cNvPr id="290" name="Google Shape;290;p36"/>
          <p:cNvPicPr preferRelativeResize="0"/>
          <p:nvPr/>
        </p:nvPicPr>
        <p:blipFill>
          <a:blip r:embed="rId6">
            <a:alphaModFix/>
          </a:blip>
          <a:stretch>
            <a:fillRect/>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s"/>
              <a:t>Measuring high-level features in complex environments</a:t>
            </a:r>
            <a:endParaRPr/>
          </a:p>
        </p:txBody>
      </p:sp>
      <p:sp>
        <p:nvSpPr>
          <p:cNvPr id="296" name="Google Shape;296;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24</a:t>
            </a:fld>
            <a:endParaRPr/>
          </a:p>
        </p:txBody>
      </p:sp>
      <p:pic>
        <p:nvPicPr>
          <p:cNvPr id="297" name="Google Shape;297;p37"/>
          <p:cNvPicPr preferRelativeResize="0"/>
          <p:nvPr/>
        </p:nvPicPr>
        <p:blipFill rotWithShape="1">
          <a:blip r:embed="rId3">
            <a:alphaModFix/>
          </a:blip>
          <a:srcRect l="14796" r="14810" b="20089"/>
          <a:stretch/>
        </p:blipFill>
        <p:spPr>
          <a:xfrm>
            <a:off x="8530975" y="3229723"/>
            <a:ext cx="548700" cy="608575"/>
          </a:xfrm>
          <a:prstGeom prst="rect">
            <a:avLst/>
          </a:prstGeom>
          <a:noFill/>
          <a:ln w="9525" cap="flat" cmpd="sng">
            <a:solidFill>
              <a:srgbClr val="B45F06"/>
            </a:solidFill>
            <a:prstDash val="solid"/>
            <a:round/>
            <a:headEnd type="none" w="sm" len="sm"/>
            <a:tailEnd type="none" w="sm" len="sm"/>
          </a:ln>
        </p:spPr>
      </p:pic>
      <p:pic>
        <p:nvPicPr>
          <p:cNvPr id="298" name="Google Shape;298;p37"/>
          <p:cNvPicPr preferRelativeResize="0"/>
          <p:nvPr/>
        </p:nvPicPr>
        <p:blipFill rotWithShape="1">
          <a:blip r:embed="rId4">
            <a:alphaModFix/>
          </a:blip>
          <a:srcRect b="13681"/>
          <a:stretch/>
        </p:blipFill>
        <p:spPr>
          <a:xfrm>
            <a:off x="8530974" y="3838299"/>
            <a:ext cx="548700" cy="462803"/>
          </a:xfrm>
          <a:prstGeom prst="rect">
            <a:avLst/>
          </a:prstGeom>
          <a:noFill/>
          <a:ln>
            <a:noFill/>
          </a:ln>
        </p:spPr>
      </p:pic>
      <p:pic>
        <p:nvPicPr>
          <p:cNvPr id="299" name="Google Shape;299;p37"/>
          <p:cNvPicPr preferRelativeResize="0"/>
          <p:nvPr/>
        </p:nvPicPr>
        <p:blipFill rotWithShape="1">
          <a:blip r:embed="rId5">
            <a:alphaModFix/>
          </a:blip>
          <a:srcRect l="6731" t="9132" r="7850" b="21317"/>
          <a:stretch/>
        </p:blipFill>
        <p:spPr>
          <a:xfrm>
            <a:off x="8530977" y="4301106"/>
            <a:ext cx="548700" cy="436518"/>
          </a:xfrm>
          <a:prstGeom prst="rect">
            <a:avLst/>
          </a:prstGeom>
          <a:noFill/>
          <a:ln>
            <a:noFill/>
          </a:ln>
        </p:spPr>
      </p:pic>
      <p:sp>
        <p:nvSpPr>
          <p:cNvPr id="300" name="Google Shape;300;p37"/>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s" dirty="0"/>
              <a:t>Replication of millisecond experiment </a:t>
            </a:r>
            <a:endParaRPr dirty="0"/>
          </a:p>
          <a:p>
            <a:pPr marL="457200" lvl="0" indent="-342900" algn="l" rtl="0">
              <a:spcBef>
                <a:spcPts val="0"/>
              </a:spcBef>
              <a:spcAft>
                <a:spcPts val="0"/>
              </a:spcAft>
              <a:buSzPts val="1800"/>
              <a:buChar char="●"/>
            </a:pPr>
            <a:r>
              <a:rPr lang="es" dirty="0"/>
              <a:t>Extension to longer intervals</a:t>
            </a:r>
            <a:endParaRPr dirty="0"/>
          </a:p>
          <a:p>
            <a:pPr marL="914400" lvl="1" indent="-342900" algn="l" rtl="0">
              <a:spcBef>
                <a:spcPts val="0"/>
              </a:spcBef>
              <a:spcAft>
                <a:spcPts val="0"/>
              </a:spcAft>
              <a:buSzPts val="1800"/>
              <a:buChar char="○"/>
            </a:pPr>
            <a:r>
              <a:rPr lang="es" sz="1800" dirty="0"/>
              <a:t>Naive approximation</a:t>
            </a:r>
            <a:endParaRPr sz="1800" dirty="0"/>
          </a:p>
          <a:p>
            <a:pPr marL="914400" lvl="1" indent="-342900" algn="l" rtl="0">
              <a:spcBef>
                <a:spcPts val="0"/>
              </a:spcBef>
              <a:spcAft>
                <a:spcPts val="0"/>
              </a:spcAft>
              <a:buSzPts val="1800"/>
              <a:buChar char="○"/>
            </a:pPr>
            <a:r>
              <a:rPr lang="es" sz="1800" dirty="0"/>
              <a:t>Isolation from confounding factors</a:t>
            </a:r>
            <a:endParaRPr sz="1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s"/>
              <a:t>Measuring high-level features in complex environments</a:t>
            </a:r>
            <a:endParaRPr/>
          </a:p>
        </p:txBody>
      </p:sp>
      <p:sp>
        <p:nvSpPr>
          <p:cNvPr id="306" name="Google Shape;30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25</a:t>
            </a:fld>
            <a:endParaRPr/>
          </a:p>
        </p:txBody>
      </p:sp>
      <p:pic>
        <p:nvPicPr>
          <p:cNvPr id="307" name="Google Shape;307;p38"/>
          <p:cNvPicPr preferRelativeResize="0"/>
          <p:nvPr/>
        </p:nvPicPr>
        <p:blipFill rotWithShape="1">
          <a:blip r:embed="rId3">
            <a:alphaModFix/>
          </a:blip>
          <a:srcRect l="14796" r="14810" b="20089"/>
          <a:stretch/>
        </p:blipFill>
        <p:spPr>
          <a:xfrm>
            <a:off x="8530975" y="3229723"/>
            <a:ext cx="548700" cy="608575"/>
          </a:xfrm>
          <a:prstGeom prst="rect">
            <a:avLst/>
          </a:prstGeom>
          <a:noFill/>
          <a:ln w="9525" cap="flat" cmpd="sng">
            <a:solidFill>
              <a:srgbClr val="B45F06"/>
            </a:solidFill>
            <a:prstDash val="solid"/>
            <a:round/>
            <a:headEnd type="none" w="sm" len="sm"/>
            <a:tailEnd type="none" w="sm" len="sm"/>
          </a:ln>
        </p:spPr>
      </p:pic>
      <p:pic>
        <p:nvPicPr>
          <p:cNvPr id="308" name="Google Shape;308;p38"/>
          <p:cNvPicPr preferRelativeResize="0"/>
          <p:nvPr/>
        </p:nvPicPr>
        <p:blipFill rotWithShape="1">
          <a:blip r:embed="rId4">
            <a:alphaModFix/>
          </a:blip>
          <a:srcRect b="13681"/>
          <a:stretch/>
        </p:blipFill>
        <p:spPr>
          <a:xfrm>
            <a:off x="8530974" y="3838299"/>
            <a:ext cx="548700" cy="462803"/>
          </a:xfrm>
          <a:prstGeom prst="rect">
            <a:avLst/>
          </a:prstGeom>
          <a:noFill/>
          <a:ln>
            <a:noFill/>
          </a:ln>
        </p:spPr>
      </p:pic>
      <p:pic>
        <p:nvPicPr>
          <p:cNvPr id="309" name="Google Shape;309;p38"/>
          <p:cNvPicPr preferRelativeResize="0"/>
          <p:nvPr/>
        </p:nvPicPr>
        <p:blipFill rotWithShape="1">
          <a:blip r:embed="rId5">
            <a:alphaModFix/>
          </a:blip>
          <a:srcRect l="6731" t="9132" r="7850" b="21317"/>
          <a:stretch/>
        </p:blipFill>
        <p:spPr>
          <a:xfrm>
            <a:off x="8530977" y="4301106"/>
            <a:ext cx="548700" cy="436518"/>
          </a:xfrm>
          <a:prstGeom prst="rect">
            <a:avLst/>
          </a:prstGeom>
          <a:noFill/>
          <a:ln>
            <a:noFill/>
          </a:ln>
        </p:spPr>
      </p:pic>
      <p:sp>
        <p:nvSpPr>
          <p:cNvPr id="310" name="Google Shape;310;p38"/>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s"/>
              <a:t>Replication of millisecond experiment </a:t>
            </a:r>
            <a:endParaRPr/>
          </a:p>
          <a:p>
            <a:pPr marL="457200" lvl="0" indent="-342900" algn="l" rtl="0">
              <a:spcBef>
                <a:spcPts val="0"/>
              </a:spcBef>
              <a:spcAft>
                <a:spcPts val="0"/>
              </a:spcAft>
              <a:buSzPts val="1800"/>
              <a:buChar char="●"/>
            </a:pPr>
            <a:r>
              <a:rPr lang="es"/>
              <a:t>Extension to longer intervals</a:t>
            </a:r>
            <a:endParaRPr/>
          </a:p>
          <a:p>
            <a:pPr marL="914400" lvl="1" indent="-342900" algn="l" rtl="0">
              <a:spcBef>
                <a:spcPts val="0"/>
              </a:spcBef>
              <a:spcAft>
                <a:spcPts val="0"/>
              </a:spcAft>
              <a:buSzPts val="1800"/>
              <a:buChar char="○"/>
            </a:pPr>
            <a:r>
              <a:rPr lang="es" sz="1800"/>
              <a:t>Naive approximation</a:t>
            </a:r>
            <a:endParaRPr sz="1800"/>
          </a:p>
          <a:p>
            <a:pPr marL="914400" lvl="1" indent="-342900" algn="l" rtl="0">
              <a:spcBef>
                <a:spcPts val="0"/>
              </a:spcBef>
              <a:spcAft>
                <a:spcPts val="0"/>
              </a:spcAft>
              <a:buSzPts val="1800"/>
              <a:buChar char="○"/>
            </a:pPr>
            <a:r>
              <a:rPr lang="es" sz="1800"/>
              <a:t>Isolation from confounding factors</a:t>
            </a:r>
            <a:endParaRPr sz="1800"/>
          </a:p>
        </p:txBody>
      </p:sp>
      <p:pic>
        <p:nvPicPr>
          <p:cNvPr id="311" name="Google Shape;311;p38"/>
          <p:cNvPicPr preferRelativeResize="0"/>
          <p:nvPr/>
        </p:nvPicPr>
        <p:blipFill>
          <a:blip r:embed="rId6">
            <a:alphaModFix/>
          </a:blip>
          <a:stretch>
            <a:fillRect/>
          </a:stretch>
        </p:blipFill>
        <p:spPr>
          <a:xfrm>
            <a:off x="0" y="79424"/>
            <a:ext cx="9143998" cy="483225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s"/>
              <a:t>Measuring high-level features in complex environments</a:t>
            </a:r>
            <a:endParaRPr/>
          </a:p>
        </p:txBody>
      </p:sp>
      <p:sp>
        <p:nvSpPr>
          <p:cNvPr id="317" name="Google Shape;31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26</a:t>
            </a:fld>
            <a:endParaRPr/>
          </a:p>
        </p:txBody>
      </p:sp>
      <p:pic>
        <p:nvPicPr>
          <p:cNvPr id="318" name="Google Shape;318;p39"/>
          <p:cNvPicPr preferRelativeResize="0"/>
          <p:nvPr/>
        </p:nvPicPr>
        <p:blipFill rotWithShape="1">
          <a:blip r:embed="rId3">
            <a:alphaModFix/>
          </a:blip>
          <a:srcRect l="14796" r="14810" b="20089"/>
          <a:stretch/>
        </p:blipFill>
        <p:spPr>
          <a:xfrm>
            <a:off x="8530975" y="3229723"/>
            <a:ext cx="548700" cy="608575"/>
          </a:xfrm>
          <a:prstGeom prst="rect">
            <a:avLst/>
          </a:prstGeom>
          <a:noFill/>
          <a:ln w="9525" cap="flat" cmpd="sng">
            <a:solidFill>
              <a:srgbClr val="B45F06"/>
            </a:solidFill>
            <a:prstDash val="solid"/>
            <a:round/>
            <a:headEnd type="none" w="sm" len="sm"/>
            <a:tailEnd type="none" w="sm" len="sm"/>
          </a:ln>
        </p:spPr>
      </p:pic>
      <p:pic>
        <p:nvPicPr>
          <p:cNvPr id="319" name="Google Shape;319;p39"/>
          <p:cNvPicPr preferRelativeResize="0"/>
          <p:nvPr/>
        </p:nvPicPr>
        <p:blipFill rotWithShape="1">
          <a:blip r:embed="rId4">
            <a:alphaModFix/>
          </a:blip>
          <a:srcRect b="13681"/>
          <a:stretch/>
        </p:blipFill>
        <p:spPr>
          <a:xfrm>
            <a:off x="8530974" y="3838299"/>
            <a:ext cx="548700" cy="462803"/>
          </a:xfrm>
          <a:prstGeom prst="rect">
            <a:avLst/>
          </a:prstGeom>
          <a:noFill/>
          <a:ln>
            <a:noFill/>
          </a:ln>
        </p:spPr>
      </p:pic>
      <p:pic>
        <p:nvPicPr>
          <p:cNvPr id="320" name="Google Shape;320;p39"/>
          <p:cNvPicPr preferRelativeResize="0"/>
          <p:nvPr/>
        </p:nvPicPr>
        <p:blipFill rotWithShape="1">
          <a:blip r:embed="rId5">
            <a:alphaModFix/>
          </a:blip>
          <a:srcRect l="6731" t="9132" r="7850" b="21317"/>
          <a:stretch/>
        </p:blipFill>
        <p:spPr>
          <a:xfrm>
            <a:off x="8530977" y="4301106"/>
            <a:ext cx="548700" cy="436518"/>
          </a:xfrm>
          <a:prstGeom prst="rect">
            <a:avLst/>
          </a:prstGeom>
          <a:noFill/>
          <a:ln>
            <a:noFill/>
          </a:ln>
        </p:spPr>
      </p:pic>
      <p:sp>
        <p:nvSpPr>
          <p:cNvPr id="321" name="Google Shape;321;p39"/>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s"/>
              <a:t>Replication of millisecond experiment </a:t>
            </a:r>
            <a:endParaRPr/>
          </a:p>
          <a:p>
            <a:pPr marL="457200" lvl="0" indent="-342900" algn="l" rtl="0">
              <a:spcBef>
                <a:spcPts val="0"/>
              </a:spcBef>
              <a:spcAft>
                <a:spcPts val="0"/>
              </a:spcAft>
              <a:buSzPts val="1800"/>
              <a:buChar char="●"/>
            </a:pPr>
            <a:r>
              <a:rPr lang="es"/>
              <a:t>Extension to longer intervals</a:t>
            </a:r>
            <a:endParaRPr/>
          </a:p>
          <a:p>
            <a:pPr marL="914400" lvl="1" indent="-342900" algn="l" rtl="0">
              <a:spcBef>
                <a:spcPts val="0"/>
              </a:spcBef>
              <a:spcAft>
                <a:spcPts val="0"/>
              </a:spcAft>
              <a:buSzPts val="1800"/>
              <a:buChar char="○"/>
            </a:pPr>
            <a:r>
              <a:rPr lang="es" sz="1800"/>
              <a:t>Naive approximation</a:t>
            </a:r>
            <a:endParaRPr sz="1800"/>
          </a:p>
          <a:p>
            <a:pPr marL="914400" lvl="1" indent="-342900" algn="l" rtl="0">
              <a:spcBef>
                <a:spcPts val="0"/>
              </a:spcBef>
              <a:spcAft>
                <a:spcPts val="0"/>
              </a:spcAft>
              <a:buSzPts val="1800"/>
              <a:buChar char="○"/>
            </a:pPr>
            <a:r>
              <a:rPr lang="es" sz="1800"/>
              <a:t>Isolation from confounding factors</a:t>
            </a:r>
            <a:endParaRPr sz="1800"/>
          </a:p>
          <a:p>
            <a:pPr marL="914400" lvl="1" indent="-342900" algn="l" rtl="0">
              <a:spcBef>
                <a:spcPts val="0"/>
              </a:spcBef>
              <a:spcAft>
                <a:spcPts val="0"/>
              </a:spcAft>
              <a:buSzPts val="1800"/>
              <a:buChar char="○"/>
            </a:pPr>
            <a:r>
              <a:rPr lang="es" sz="1800"/>
              <a:t>Control for random effects in participants</a:t>
            </a: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s"/>
              <a:t>Measuring high-level features in complex environments</a:t>
            </a:r>
            <a:endParaRPr/>
          </a:p>
        </p:txBody>
      </p:sp>
      <p:sp>
        <p:nvSpPr>
          <p:cNvPr id="327" name="Google Shape;327;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27</a:t>
            </a:fld>
            <a:endParaRPr/>
          </a:p>
        </p:txBody>
      </p:sp>
      <p:pic>
        <p:nvPicPr>
          <p:cNvPr id="328" name="Google Shape;328;p40"/>
          <p:cNvPicPr preferRelativeResize="0"/>
          <p:nvPr/>
        </p:nvPicPr>
        <p:blipFill rotWithShape="1">
          <a:blip r:embed="rId3">
            <a:alphaModFix/>
          </a:blip>
          <a:srcRect l="14796" r="14810" b="20089"/>
          <a:stretch/>
        </p:blipFill>
        <p:spPr>
          <a:xfrm>
            <a:off x="8530975" y="3229723"/>
            <a:ext cx="548700" cy="608575"/>
          </a:xfrm>
          <a:prstGeom prst="rect">
            <a:avLst/>
          </a:prstGeom>
          <a:noFill/>
          <a:ln w="9525" cap="flat" cmpd="sng">
            <a:solidFill>
              <a:srgbClr val="B45F06"/>
            </a:solidFill>
            <a:prstDash val="solid"/>
            <a:round/>
            <a:headEnd type="none" w="sm" len="sm"/>
            <a:tailEnd type="none" w="sm" len="sm"/>
          </a:ln>
        </p:spPr>
      </p:pic>
      <p:pic>
        <p:nvPicPr>
          <p:cNvPr id="329" name="Google Shape;329;p40"/>
          <p:cNvPicPr preferRelativeResize="0"/>
          <p:nvPr/>
        </p:nvPicPr>
        <p:blipFill rotWithShape="1">
          <a:blip r:embed="rId4">
            <a:alphaModFix/>
          </a:blip>
          <a:srcRect b="13681"/>
          <a:stretch/>
        </p:blipFill>
        <p:spPr>
          <a:xfrm>
            <a:off x="8530974" y="3838299"/>
            <a:ext cx="548700" cy="462803"/>
          </a:xfrm>
          <a:prstGeom prst="rect">
            <a:avLst/>
          </a:prstGeom>
          <a:noFill/>
          <a:ln>
            <a:noFill/>
          </a:ln>
        </p:spPr>
      </p:pic>
      <p:pic>
        <p:nvPicPr>
          <p:cNvPr id="330" name="Google Shape;330;p40"/>
          <p:cNvPicPr preferRelativeResize="0"/>
          <p:nvPr/>
        </p:nvPicPr>
        <p:blipFill rotWithShape="1">
          <a:blip r:embed="rId5">
            <a:alphaModFix/>
          </a:blip>
          <a:srcRect l="6731" t="9132" r="7850" b="21317"/>
          <a:stretch/>
        </p:blipFill>
        <p:spPr>
          <a:xfrm>
            <a:off x="8530977" y="4301106"/>
            <a:ext cx="548700" cy="436518"/>
          </a:xfrm>
          <a:prstGeom prst="rect">
            <a:avLst/>
          </a:prstGeom>
          <a:noFill/>
          <a:ln>
            <a:noFill/>
          </a:ln>
        </p:spPr>
      </p:pic>
      <p:sp>
        <p:nvSpPr>
          <p:cNvPr id="331" name="Google Shape;331;p40"/>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s"/>
              <a:t>Replication of millisecond experiment </a:t>
            </a:r>
            <a:endParaRPr/>
          </a:p>
          <a:p>
            <a:pPr marL="457200" lvl="0" indent="-342900" algn="l" rtl="0">
              <a:spcBef>
                <a:spcPts val="0"/>
              </a:spcBef>
              <a:spcAft>
                <a:spcPts val="0"/>
              </a:spcAft>
              <a:buSzPts val="1800"/>
              <a:buChar char="●"/>
            </a:pPr>
            <a:r>
              <a:rPr lang="es"/>
              <a:t>Extension to longer intervals</a:t>
            </a:r>
            <a:endParaRPr/>
          </a:p>
          <a:p>
            <a:pPr marL="914400" lvl="1" indent="-342900" algn="l" rtl="0">
              <a:spcBef>
                <a:spcPts val="0"/>
              </a:spcBef>
              <a:spcAft>
                <a:spcPts val="0"/>
              </a:spcAft>
              <a:buSzPts val="1800"/>
              <a:buChar char="○"/>
            </a:pPr>
            <a:r>
              <a:rPr lang="es" sz="1800"/>
              <a:t>Naive approximation</a:t>
            </a:r>
            <a:endParaRPr sz="1800"/>
          </a:p>
          <a:p>
            <a:pPr marL="914400" lvl="1" indent="-342900" algn="l" rtl="0">
              <a:spcBef>
                <a:spcPts val="0"/>
              </a:spcBef>
              <a:spcAft>
                <a:spcPts val="0"/>
              </a:spcAft>
              <a:buSzPts val="1800"/>
              <a:buChar char="○"/>
            </a:pPr>
            <a:r>
              <a:rPr lang="es" sz="1800"/>
              <a:t>Isolation from confounding factors</a:t>
            </a:r>
            <a:endParaRPr sz="1800"/>
          </a:p>
          <a:p>
            <a:pPr marL="914400" lvl="1" indent="-342900" algn="l" rtl="0">
              <a:spcBef>
                <a:spcPts val="0"/>
              </a:spcBef>
              <a:spcAft>
                <a:spcPts val="0"/>
              </a:spcAft>
              <a:buSzPts val="1800"/>
              <a:buChar char="○"/>
            </a:pPr>
            <a:r>
              <a:rPr lang="es" sz="1800"/>
              <a:t>Control for random effects in participants</a:t>
            </a:r>
            <a:endParaRPr sz="1800"/>
          </a:p>
          <a:p>
            <a:pPr marL="457200" lvl="0" indent="-342900" algn="l" rtl="0">
              <a:spcBef>
                <a:spcPts val="0"/>
              </a:spcBef>
              <a:spcAft>
                <a:spcPts val="0"/>
              </a:spcAft>
              <a:buSzPts val="1800"/>
              <a:buChar char="●"/>
            </a:pPr>
            <a:r>
              <a:rPr lang="es"/>
              <a:t>Robust, consistent results under varying conditions</a:t>
            </a:r>
            <a:endParaRPr sz="1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576"/>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C9841A89-FA86-EC5B-A35C-423AE8BD0BD2}"/>
              </a:ext>
            </a:extLst>
          </p:cNvPr>
          <p:cNvSpPr/>
          <p:nvPr/>
        </p:nvSpPr>
        <p:spPr>
          <a:xfrm>
            <a:off x="5400675" y="2781300"/>
            <a:ext cx="533388" cy="194455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esquinas redondeadas 6">
            <a:extLst>
              <a:ext uri="{FF2B5EF4-FFF2-40B4-BE49-F238E27FC236}">
                <a16:creationId xmlns:a16="http://schemas.microsoft.com/office/drawing/2014/main" id="{F9D6D989-50BB-88FB-AA6C-16C693C1E2B8}"/>
              </a:ext>
            </a:extLst>
          </p:cNvPr>
          <p:cNvSpPr/>
          <p:nvPr/>
        </p:nvSpPr>
        <p:spPr>
          <a:xfrm>
            <a:off x="4848225" y="3276602"/>
            <a:ext cx="533388" cy="1449257"/>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Google Shape;577;p73"/>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Main studies - Results</a:t>
            </a:r>
            <a:endParaRPr dirty="0">
              <a:solidFill>
                <a:schemeClr val="lt1"/>
              </a:solidFill>
              <a:latin typeface="Gugi"/>
              <a:ea typeface="Gugi"/>
              <a:cs typeface="Gugi"/>
              <a:sym typeface="Gugi"/>
            </a:endParaRPr>
          </a:p>
        </p:txBody>
      </p:sp>
      <p:sp>
        <p:nvSpPr>
          <p:cNvPr id="578" name="Google Shape;578;p73"/>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endParaRPr dirty="0"/>
          </a:p>
        </p:txBody>
      </p:sp>
      <p:pic>
        <p:nvPicPr>
          <p:cNvPr id="579" name="Google Shape;579;p73"/>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581" name="Google Shape;581;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28</a:t>
            </a:fld>
            <a:endParaRPr/>
          </a:p>
        </p:txBody>
      </p:sp>
      <p:cxnSp>
        <p:nvCxnSpPr>
          <p:cNvPr id="3" name="Conector recto 2">
            <a:extLst>
              <a:ext uri="{FF2B5EF4-FFF2-40B4-BE49-F238E27FC236}">
                <a16:creationId xmlns:a16="http://schemas.microsoft.com/office/drawing/2014/main" id="{89E92F75-766A-53F9-A9DD-6A0BED27C186}"/>
              </a:ext>
            </a:extLst>
          </p:cNvPr>
          <p:cNvCxnSpPr/>
          <p:nvPr/>
        </p:nvCxnSpPr>
        <p:spPr>
          <a:xfrm>
            <a:off x="3476625" y="4725859"/>
            <a:ext cx="26254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406460CE-CA99-E5A1-14F7-5F50DC1614E0}"/>
              </a:ext>
            </a:extLst>
          </p:cNvPr>
          <p:cNvCxnSpPr>
            <a:cxnSpLocks/>
          </p:cNvCxnSpPr>
          <p:nvPr/>
        </p:nvCxnSpPr>
        <p:spPr>
          <a:xfrm flipV="1">
            <a:off x="3476625" y="1174525"/>
            <a:ext cx="0" cy="35527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C5C360B5-1D79-4E9D-4551-17C05F44F11F}"/>
              </a:ext>
            </a:extLst>
          </p:cNvPr>
          <p:cNvSpPr txBox="1"/>
          <p:nvPr/>
        </p:nvSpPr>
        <p:spPr>
          <a:xfrm>
            <a:off x="4692789" y="4722252"/>
            <a:ext cx="1415772" cy="261610"/>
          </a:xfrm>
          <a:prstGeom prst="rect">
            <a:avLst/>
          </a:prstGeom>
          <a:noFill/>
        </p:spPr>
        <p:txBody>
          <a:bodyPr wrap="none" rtlCol="0">
            <a:spAutoFit/>
          </a:bodyPr>
          <a:lstStyle/>
          <a:p>
            <a:r>
              <a:rPr lang="en-US" sz="1100" dirty="0"/>
              <a:t>55% sampling point</a:t>
            </a:r>
            <a:endParaRPr lang="en-US" dirty="0"/>
          </a:p>
        </p:txBody>
      </p:sp>
      <p:sp>
        <p:nvSpPr>
          <p:cNvPr id="9" name="CuadroTexto 8">
            <a:extLst>
              <a:ext uri="{FF2B5EF4-FFF2-40B4-BE49-F238E27FC236}">
                <a16:creationId xmlns:a16="http://schemas.microsoft.com/office/drawing/2014/main" id="{C8D24CBB-E962-DBF2-38CF-7A93C4499F0F}"/>
              </a:ext>
            </a:extLst>
          </p:cNvPr>
          <p:cNvSpPr txBox="1"/>
          <p:nvPr/>
        </p:nvSpPr>
        <p:spPr>
          <a:xfrm rot="16200000">
            <a:off x="2439471" y="2934476"/>
            <a:ext cx="1346844" cy="246221"/>
          </a:xfrm>
          <a:prstGeom prst="rect">
            <a:avLst/>
          </a:prstGeom>
          <a:noFill/>
        </p:spPr>
        <p:txBody>
          <a:bodyPr wrap="none" rtlCol="0">
            <a:spAutoFit/>
          </a:bodyPr>
          <a:lstStyle/>
          <a:p>
            <a:r>
              <a:rPr lang="en-US" sz="1000" dirty="0"/>
              <a:t>Percentage of errors</a:t>
            </a:r>
          </a:p>
        </p:txBody>
      </p:sp>
      <p:sp>
        <p:nvSpPr>
          <p:cNvPr id="10" name="CuadroTexto 9">
            <a:extLst>
              <a:ext uri="{FF2B5EF4-FFF2-40B4-BE49-F238E27FC236}">
                <a16:creationId xmlns:a16="http://schemas.microsoft.com/office/drawing/2014/main" id="{5290C643-342B-A6C4-B45F-E52E3D513CBA}"/>
              </a:ext>
            </a:extLst>
          </p:cNvPr>
          <p:cNvSpPr txBox="1"/>
          <p:nvPr/>
        </p:nvSpPr>
        <p:spPr>
          <a:xfrm>
            <a:off x="3195162" y="4577988"/>
            <a:ext cx="284052" cy="307777"/>
          </a:xfrm>
          <a:prstGeom prst="rect">
            <a:avLst/>
          </a:prstGeom>
          <a:noFill/>
        </p:spPr>
        <p:txBody>
          <a:bodyPr wrap="none" rtlCol="0">
            <a:spAutoFit/>
          </a:bodyPr>
          <a:lstStyle/>
          <a:p>
            <a:r>
              <a:rPr lang="en-US" dirty="0"/>
              <a:t>0</a:t>
            </a:r>
          </a:p>
        </p:txBody>
      </p:sp>
      <p:sp>
        <p:nvSpPr>
          <p:cNvPr id="11" name="CuadroTexto 10">
            <a:extLst>
              <a:ext uri="{FF2B5EF4-FFF2-40B4-BE49-F238E27FC236}">
                <a16:creationId xmlns:a16="http://schemas.microsoft.com/office/drawing/2014/main" id="{AC333CFE-4E31-2495-A9A7-ECAE86D8F3BB}"/>
              </a:ext>
            </a:extLst>
          </p:cNvPr>
          <p:cNvSpPr txBox="1"/>
          <p:nvPr/>
        </p:nvSpPr>
        <p:spPr>
          <a:xfrm>
            <a:off x="3093187" y="3728142"/>
            <a:ext cx="383438" cy="307777"/>
          </a:xfrm>
          <a:prstGeom prst="rect">
            <a:avLst/>
          </a:prstGeom>
          <a:noFill/>
        </p:spPr>
        <p:txBody>
          <a:bodyPr wrap="none" rtlCol="0">
            <a:spAutoFit/>
          </a:bodyPr>
          <a:lstStyle/>
          <a:p>
            <a:r>
              <a:rPr lang="en-US" dirty="0"/>
              <a:t>25</a:t>
            </a:r>
          </a:p>
        </p:txBody>
      </p:sp>
      <p:sp>
        <p:nvSpPr>
          <p:cNvPr id="12" name="CuadroTexto 11">
            <a:extLst>
              <a:ext uri="{FF2B5EF4-FFF2-40B4-BE49-F238E27FC236}">
                <a16:creationId xmlns:a16="http://schemas.microsoft.com/office/drawing/2014/main" id="{D2CB2E10-B67A-1B07-C4C1-095E5400EFF7}"/>
              </a:ext>
            </a:extLst>
          </p:cNvPr>
          <p:cNvSpPr txBox="1"/>
          <p:nvPr/>
        </p:nvSpPr>
        <p:spPr>
          <a:xfrm>
            <a:off x="3099728" y="2878296"/>
            <a:ext cx="383438" cy="307777"/>
          </a:xfrm>
          <a:prstGeom prst="rect">
            <a:avLst/>
          </a:prstGeom>
          <a:noFill/>
        </p:spPr>
        <p:txBody>
          <a:bodyPr wrap="none" rtlCol="0">
            <a:spAutoFit/>
          </a:bodyPr>
          <a:lstStyle/>
          <a:p>
            <a:r>
              <a:rPr lang="en-US" dirty="0"/>
              <a:t>50</a:t>
            </a:r>
          </a:p>
        </p:txBody>
      </p:sp>
      <p:sp>
        <p:nvSpPr>
          <p:cNvPr id="14" name="CuadroTexto 13">
            <a:extLst>
              <a:ext uri="{FF2B5EF4-FFF2-40B4-BE49-F238E27FC236}">
                <a16:creationId xmlns:a16="http://schemas.microsoft.com/office/drawing/2014/main" id="{E0C6C45F-0AED-AE75-0C9C-C90C4E544EF3}"/>
              </a:ext>
            </a:extLst>
          </p:cNvPr>
          <p:cNvSpPr txBox="1"/>
          <p:nvPr/>
        </p:nvSpPr>
        <p:spPr>
          <a:xfrm>
            <a:off x="3117402" y="2028450"/>
            <a:ext cx="383438" cy="307777"/>
          </a:xfrm>
          <a:prstGeom prst="rect">
            <a:avLst/>
          </a:prstGeom>
          <a:noFill/>
        </p:spPr>
        <p:txBody>
          <a:bodyPr wrap="none" rtlCol="0">
            <a:spAutoFit/>
          </a:bodyPr>
          <a:lstStyle/>
          <a:p>
            <a:r>
              <a:rPr lang="en-US" dirty="0"/>
              <a:t>75</a:t>
            </a:r>
          </a:p>
        </p:txBody>
      </p:sp>
      <p:sp>
        <p:nvSpPr>
          <p:cNvPr id="15" name="CuadroTexto 14">
            <a:extLst>
              <a:ext uri="{FF2B5EF4-FFF2-40B4-BE49-F238E27FC236}">
                <a16:creationId xmlns:a16="http://schemas.microsoft.com/office/drawing/2014/main" id="{8AB3C6A0-9AF5-F3A1-BFF4-40BFB805BE1F}"/>
              </a:ext>
            </a:extLst>
          </p:cNvPr>
          <p:cNvSpPr txBox="1"/>
          <p:nvPr/>
        </p:nvSpPr>
        <p:spPr>
          <a:xfrm>
            <a:off x="3018016" y="1202765"/>
            <a:ext cx="482824" cy="307777"/>
          </a:xfrm>
          <a:prstGeom prst="rect">
            <a:avLst/>
          </a:prstGeom>
          <a:noFill/>
        </p:spPr>
        <p:txBody>
          <a:bodyPr wrap="none" rtlCol="0">
            <a:spAutoFit/>
          </a:bodyPr>
          <a:lstStyle/>
          <a:p>
            <a:r>
              <a:rPr lang="en-US" dirty="0"/>
              <a:t>100</a:t>
            </a:r>
          </a:p>
        </p:txBody>
      </p:sp>
      <p:sp>
        <p:nvSpPr>
          <p:cNvPr id="16" name="CuadroTexto 15">
            <a:extLst>
              <a:ext uri="{FF2B5EF4-FFF2-40B4-BE49-F238E27FC236}">
                <a16:creationId xmlns:a16="http://schemas.microsoft.com/office/drawing/2014/main" id="{95615D83-FCE3-5808-B0BE-23ACC743DA65}"/>
              </a:ext>
            </a:extLst>
          </p:cNvPr>
          <p:cNvSpPr txBox="1"/>
          <p:nvPr/>
        </p:nvSpPr>
        <p:spPr>
          <a:xfrm>
            <a:off x="6276975" y="1356653"/>
            <a:ext cx="1249060" cy="523220"/>
          </a:xfrm>
          <a:prstGeom prst="rect">
            <a:avLst/>
          </a:prstGeom>
          <a:noFill/>
        </p:spPr>
        <p:txBody>
          <a:bodyPr wrap="none" rtlCol="0">
            <a:spAutoFit/>
          </a:bodyPr>
          <a:lstStyle/>
          <a:p>
            <a:r>
              <a:rPr lang="en-US" b="1" dirty="0">
                <a:solidFill>
                  <a:srgbClr val="3767AF"/>
                </a:solidFill>
                <a:latin typeface="Ink Free" panose="03080402000500000000" pitchFamily="66" charset="0"/>
              </a:rPr>
              <a:t>High contrast</a:t>
            </a:r>
          </a:p>
          <a:p>
            <a:r>
              <a:rPr lang="en-US" b="1" dirty="0">
                <a:solidFill>
                  <a:srgbClr val="8CA4D1"/>
                </a:solidFill>
                <a:latin typeface="Ink Free" panose="03080402000500000000" pitchFamily="66" charset="0"/>
              </a:rPr>
              <a:t>Low contrast</a:t>
            </a:r>
          </a:p>
        </p:txBody>
      </p:sp>
    </p:spTree>
    <p:extLst>
      <p:ext uri="{BB962C8B-B14F-4D97-AF65-F5344CB8AC3E}">
        <p14:creationId xmlns:p14="http://schemas.microsoft.com/office/powerpoint/2010/main" val="3027938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576"/>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C9841A89-FA86-EC5B-A35C-423AE8BD0BD2}"/>
              </a:ext>
            </a:extLst>
          </p:cNvPr>
          <p:cNvSpPr/>
          <p:nvPr/>
        </p:nvSpPr>
        <p:spPr>
          <a:xfrm>
            <a:off x="5400675" y="2781300"/>
            <a:ext cx="533388" cy="194455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esquinas redondeadas 6">
            <a:extLst>
              <a:ext uri="{FF2B5EF4-FFF2-40B4-BE49-F238E27FC236}">
                <a16:creationId xmlns:a16="http://schemas.microsoft.com/office/drawing/2014/main" id="{F9D6D989-50BB-88FB-AA6C-16C693C1E2B8}"/>
              </a:ext>
            </a:extLst>
          </p:cNvPr>
          <p:cNvSpPr/>
          <p:nvPr/>
        </p:nvSpPr>
        <p:spPr>
          <a:xfrm>
            <a:off x="4848225" y="3276602"/>
            <a:ext cx="533388" cy="1449257"/>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Google Shape;577;p73"/>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Main studies - Results</a:t>
            </a:r>
            <a:endParaRPr dirty="0">
              <a:solidFill>
                <a:schemeClr val="lt1"/>
              </a:solidFill>
              <a:latin typeface="Gugi"/>
              <a:ea typeface="Gugi"/>
              <a:cs typeface="Gugi"/>
              <a:sym typeface="Gugi"/>
            </a:endParaRPr>
          </a:p>
        </p:txBody>
      </p:sp>
      <p:sp>
        <p:nvSpPr>
          <p:cNvPr id="578" name="Google Shape;578;p73"/>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endParaRPr dirty="0"/>
          </a:p>
        </p:txBody>
      </p:sp>
      <p:pic>
        <p:nvPicPr>
          <p:cNvPr id="579" name="Google Shape;579;p73"/>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581" name="Google Shape;581;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29</a:t>
            </a:fld>
            <a:endParaRPr/>
          </a:p>
        </p:txBody>
      </p:sp>
      <p:cxnSp>
        <p:nvCxnSpPr>
          <p:cNvPr id="3" name="Conector recto 2">
            <a:extLst>
              <a:ext uri="{FF2B5EF4-FFF2-40B4-BE49-F238E27FC236}">
                <a16:creationId xmlns:a16="http://schemas.microsoft.com/office/drawing/2014/main" id="{89E92F75-766A-53F9-A9DD-6A0BED27C186}"/>
              </a:ext>
            </a:extLst>
          </p:cNvPr>
          <p:cNvCxnSpPr/>
          <p:nvPr/>
        </p:nvCxnSpPr>
        <p:spPr>
          <a:xfrm>
            <a:off x="3476625" y="4725859"/>
            <a:ext cx="26254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406460CE-CA99-E5A1-14F7-5F50DC1614E0}"/>
              </a:ext>
            </a:extLst>
          </p:cNvPr>
          <p:cNvCxnSpPr>
            <a:cxnSpLocks/>
          </p:cNvCxnSpPr>
          <p:nvPr/>
        </p:nvCxnSpPr>
        <p:spPr>
          <a:xfrm flipV="1">
            <a:off x="3476625" y="1174525"/>
            <a:ext cx="0" cy="35527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C5C360B5-1D79-4E9D-4551-17C05F44F11F}"/>
              </a:ext>
            </a:extLst>
          </p:cNvPr>
          <p:cNvSpPr txBox="1"/>
          <p:nvPr/>
        </p:nvSpPr>
        <p:spPr>
          <a:xfrm>
            <a:off x="4692789" y="4722252"/>
            <a:ext cx="1415772" cy="261610"/>
          </a:xfrm>
          <a:prstGeom prst="rect">
            <a:avLst/>
          </a:prstGeom>
          <a:noFill/>
        </p:spPr>
        <p:txBody>
          <a:bodyPr wrap="none" rtlCol="0">
            <a:spAutoFit/>
          </a:bodyPr>
          <a:lstStyle/>
          <a:p>
            <a:r>
              <a:rPr lang="en-US" sz="1100" dirty="0"/>
              <a:t>55% sampling point</a:t>
            </a:r>
            <a:endParaRPr lang="en-US" dirty="0"/>
          </a:p>
        </p:txBody>
      </p:sp>
      <p:sp>
        <p:nvSpPr>
          <p:cNvPr id="9" name="CuadroTexto 8">
            <a:extLst>
              <a:ext uri="{FF2B5EF4-FFF2-40B4-BE49-F238E27FC236}">
                <a16:creationId xmlns:a16="http://schemas.microsoft.com/office/drawing/2014/main" id="{C8D24CBB-E962-DBF2-38CF-7A93C4499F0F}"/>
              </a:ext>
            </a:extLst>
          </p:cNvPr>
          <p:cNvSpPr txBox="1"/>
          <p:nvPr/>
        </p:nvSpPr>
        <p:spPr>
          <a:xfrm rot="16200000">
            <a:off x="2439471" y="2934476"/>
            <a:ext cx="1346844" cy="246221"/>
          </a:xfrm>
          <a:prstGeom prst="rect">
            <a:avLst/>
          </a:prstGeom>
          <a:noFill/>
        </p:spPr>
        <p:txBody>
          <a:bodyPr wrap="none" rtlCol="0">
            <a:spAutoFit/>
          </a:bodyPr>
          <a:lstStyle/>
          <a:p>
            <a:r>
              <a:rPr lang="en-US" sz="1000" dirty="0"/>
              <a:t>Percentage of errors</a:t>
            </a:r>
          </a:p>
        </p:txBody>
      </p:sp>
      <p:sp>
        <p:nvSpPr>
          <p:cNvPr id="10" name="CuadroTexto 9">
            <a:extLst>
              <a:ext uri="{FF2B5EF4-FFF2-40B4-BE49-F238E27FC236}">
                <a16:creationId xmlns:a16="http://schemas.microsoft.com/office/drawing/2014/main" id="{5290C643-342B-A6C4-B45F-E52E3D513CBA}"/>
              </a:ext>
            </a:extLst>
          </p:cNvPr>
          <p:cNvSpPr txBox="1"/>
          <p:nvPr/>
        </p:nvSpPr>
        <p:spPr>
          <a:xfrm>
            <a:off x="3195162" y="4577988"/>
            <a:ext cx="284052" cy="307777"/>
          </a:xfrm>
          <a:prstGeom prst="rect">
            <a:avLst/>
          </a:prstGeom>
          <a:noFill/>
        </p:spPr>
        <p:txBody>
          <a:bodyPr wrap="none" rtlCol="0">
            <a:spAutoFit/>
          </a:bodyPr>
          <a:lstStyle/>
          <a:p>
            <a:r>
              <a:rPr lang="en-US" dirty="0"/>
              <a:t>0</a:t>
            </a:r>
          </a:p>
        </p:txBody>
      </p:sp>
      <p:sp>
        <p:nvSpPr>
          <p:cNvPr id="11" name="CuadroTexto 10">
            <a:extLst>
              <a:ext uri="{FF2B5EF4-FFF2-40B4-BE49-F238E27FC236}">
                <a16:creationId xmlns:a16="http://schemas.microsoft.com/office/drawing/2014/main" id="{AC333CFE-4E31-2495-A9A7-ECAE86D8F3BB}"/>
              </a:ext>
            </a:extLst>
          </p:cNvPr>
          <p:cNvSpPr txBox="1"/>
          <p:nvPr/>
        </p:nvSpPr>
        <p:spPr>
          <a:xfrm>
            <a:off x="3093187" y="3728142"/>
            <a:ext cx="383438" cy="307777"/>
          </a:xfrm>
          <a:prstGeom prst="rect">
            <a:avLst/>
          </a:prstGeom>
          <a:noFill/>
        </p:spPr>
        <p:txBody>
          <a:bodyPr wrap="none" rtlCol="0">
            <a:spAutoFit/>
          </a:bodyPr>
          <a:lstStyle/>
          <a:p>
            <a:r>
              <a:rPr lang="en-US" dirty="0"/>
              <a:t>25</a:t>
            </a:r>
          </a:p>
        </p:txBody>
      </p:sp>
      <p:sp>
        <p:nvSpPr>
          <p:cNvPr id="12" name="CuadroTexto 11">
            <a:extLst>
              <a:ext uri="{FF2B5EF4-FFF2-40B4-BE49-F238E27FC236}">
                <a16:creationId xmlns:a16="http://schemas.microsoft.com/office/drawing/2014/main" id="{D2CB2E10-B67A-1B07-C4C1-095E5400EFF7}"/>
              </a:ext>
            </a:extLst>
          </p:cNvPr>
          <p:cNvSpPr txBox="1"/>
          <p:nvPr/>
        </p:nvSpPr>
        <p:spPr>
          <a:xfrm>
            <a:off x="3099728" y="2878296"/>
            <a:ext cx="383438" cy="307777"/>
          </a:xfrm>
          <a:prstGeom prst="rect">
            <a:avLst/>
          </a:prstGeom>
          <a:noFill/>
        </p:spPr>
        <p:txBody>
          <a:bodyPr wrap="none" rtlCol="0">
            <a:spAutoFit/>
          </a:bodyPr>
          <a:lstStyle/>
          <a:p>
            <a:r>
              <a:rPr lang="en-US" dirty="0"/>
              <a:t>50</a:t>
            </a:r>
          </a:p>
        </p:txBody>
      </p:sp>
      <p:sp>
        <p:nvSpPr>
          <p:cNvPr id="14" name="CuadroTexto 13">
            <a:extLst>
              <a:ext uri="{FF2B5EF4-FFF2-40B4-BE49-F238E27FC236}">
                <a16:creationId xmlns:a16="http://schemas.microsoft.com/office/drawing/2014/main" id="{E0C6C45F-0AED-AE75-0C9C-C90C4E544EF3}"/>
              </a:ext>
            </a:extLst>
          </p:cNvPr>
          <p:cNvSpPr txBox="1"/>
          <p:nvPr/>
        </p:nvSpPr>
        <p:spPr>
          <a:xfrm>
            <a:off x="3117402" y="2028450"/>
            <a:ext cx="383438" cy="307777"/>
          </a:xfrm>
          <a:prstGeom prst="rect">
            <a:avLst/>
          </a:prstGeom>
          <a:noFill/>
        </p:spPr>
        <p:txBody>
          <a:bodyPr wrap="none" rtlCol="0">
            <a:spAutoFit/>
          </a:bodyPr>
          <a:lstStyle/>
          <a:p>
            <a:r>
              <a:rPr lang="en-US" dirty="0"/>
              <a:t>75</a:t>
            </a:r>
          </a:p>
        </p:txBody>
      </p:sp>
      <p:sp>
        <p:nvSpPr>
          <p:cNvPr id="15" name="CuadroTexto 14">
            <a:extLst>
              <a:ext uri="{FF2B5EF4-FFF2-40B4-BE49-F238E27FC236}">
                <a16:creationId xmlns:a16="http://schemas.microsoft.com/office/drawing/2014/main" id="{8AB3C6A0-9AF5-F3A1-BFF4-40BFB805BE1F}"/>
              </a:ext>
            </a:extLst>
          </p:cNvPr>
          <p:cNvSpPr txBox="1"/>
          <p:nvPr/>
        </p:nvSpPr>
        <p:spPr>
          <a:xfrm>
            <a:off x="3018016" y="1202765"/>
            <a:ext cx="482824" cy="307777"/>
          </a:xfrm>
          <a:prstGeom prst="rect">
            <a:avLst/>
          </a:prstGeom>
          <a:noFill/>
        </p:spPr>
        <p:txBody>
          <a:bodyPr wrap="none" rtlCol="0">
            <a:spAutoFit/>
          </a:bodyPr>
          <a:lstStyle/>
          <a:p>
            <a:r>
              <a:rPr lang="en-US" dirty="0"/>
              <a:t>100</a:t>
            </a:r>
          </a:p>
        </p:txBody>
      </p:sp>
      <p:sp>
        <p:nvSpPr>
          <p:cNvPr id="16" name="CuadroTexto 15">
            <a:extLst>
              <a:ext uri="{FF2B5EF4-FFF2-40B4-BE49-F238E27FC236}">
                <a16:creationId xmlns:a16="http://schemas.microsoft.com/office/drawing/2014/main" id="{95615D83-FCE3-5808-B0BE-23ACC743DA65}"/>
              </a:ext>
            </a:extLst>
          </p:cNvPr>
          <p:cNvSpPr txBox="1"/>
          <p:nvPr/>
        </p:nvSpPr>
        <p:spPr>
          <a:xfrm>
            <a:off x="6276975" y="1356653"/>
            <a:ext cx="1249060" cy="523220"/>
          </a:xfrm>
          <a:prstGeom prst="rect">
            <a:avLst/>
          </a:prstGeom>
          <a:noFill/>
        </p:spPr>
        <p:txBody>
          <a:bodyPr wrap="none" rtlCol="0">
            <a:spAutoFit/>
          </a:bodyPr>
          <a:lstStyle/>
          <a:p>
            <a:r>
              <a:rPr lang="en-US" b="1" dirty="0">
                <a:solidFill>
                  <a:srgbClr val="3767AF"/>
                </a:solidFill>
                <a:latin typeface="Ink Free" panose="03080402000500000000" pitchFamily="66" charset="0"/>
              </a:rPr>
              <a:t>High contrast</a:t>
            </a:r>
          </a:p>
          <a:p>
            <a:r>
              <a:rPr lang="en-US" b="1" dirty="0">
                <a:solidFill>
                  <a:srgbClr val="8CA4D1"/>
                </a:solidFill>
                <a:latin typeface="Ink Free" panose="03080402000500000000" pitchFamily="66" charset="0"/>
              </a:rPr>
              <a:t>Low contrast</a:t>
            </a:r>
          </a:p>
        </p:txBody>
      </p:sp>
      <p:cxnSp>
        <p:nvCxnSpPr>
          <p:cNvPr id="5" name="Conector recto de flecha 4">
            <a:extLst>
              <a:ext uri="{FF2B5EF4-FFF2-40B4-BE49-F238E27FC236}">
                <a16:creationId xmlns:a16="http://schemas.microsoft.com/office/drawing/2014/main" id="{F14621E1-9B79-D64C-F283-9452681C7199}"/>
              </a:ext>
            </a:extLst>
          </p:cNvPr>
          <p:cNvCxnSpPr/>
          <p:nvPr/>
        </p:nvCxnSpPr>
        <p:spPr>
          <a:xfrm>
            <a:off x="6276975" y="2571750"/>
            <a:ext cx="2466975"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B93A92C8-82EF-AB3E-A80B-199810A818D5}"/>
              </a:ext>
            </a:extLst>
          </p:cNvPr>
          <p:cNvSpPr txBox="1"/>
          <p:nvPr/>
        </p:nvSpPr>
        <p:spPr>
          <a:xfrm>
            <a:off x="6217942" y="2230275"/>
            <a:ext cx="989373" cy="307777"/>
          </a:xfrm>
          <a:prstGeom prst="rect">
            <a:avLst/>
          </a:prstGeom>
          <a:noFill/>
        </p:spPr>
        <p:txBody>
          <a:bodyPr wrap="none" rtlCol="0">
            <a:spAutoFit/>
          </a:bodyPr>
          <a:lstStyle/>
          <a:p>
            <a:r>
              <a:rPr lang="en-US" dirty="0"/>
              <a:t>Time(30s)</a:t>
            </a:r>
          </a:p>
        </p:txBody>
      </p:sp>
    </p:spTree>
    <p:extLst>
      <p:ext uri="{BB962C8B-B14F-4D97-AF65-F5344CB8AC3E}">
        <p14:creationId xmlns:p14="http://schemas.microsoft.com/office/powerpoint/2010/main" val="38933142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5"/>
          <p:cNvPicPr preferRelativeResize="0"/>
          <p:nvPr/>
        </p:nvPicPr>
        <p:blipFill>
          <a:blip r:embed="rId3">
            <a:alphaModFix/>
          </a:blip>
          <a:stretch>
            <a:fillRect/>
          </a:stretch>
        </p:blipFill>
        <p:spPr>
          <a:xfrm>
            <a:off x="0" y="-1975"/>
            <a:ext cx="9144000" cy="5358382"/>
          </a:xfrm>
          <a:prstGeom prst="rect">
            <a:avLst/>
          </a:prstGeom>
          <a:noFill/>
          <a:ln>
            <a:noFill/>
          </a:ln>
        </p:spPr>
      </p:pic>
      <p:sp>
        <p:nvSpPr>
          <p:cNvPr id="83" name="Google Shape;83;p15"/>
          <p:cNvSpPr txBox="1">
            <a:spLocks noGrp="1"/>
          </p:cNvSpPr>
          <p:nvPr>
            <p:ph type="title"/>
          </p:nvPr>
        </p:nvSpPr>
        <p:spPr>
          <a:xfrm>
            <a:off x="247375" y="4312200"/>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solidFill>
                  <a:schemeClr val="lt1"/>
                </a:solidFill>
              </a:rPr>
              <a:t>Virtual Reality</a:t>
            </a:r>
            <a:endParaRPr>
              <a:solidFill>
                <a:schemeClr val="lt1"/>
              </a:solidFill>
            </a:endParaRPr>
          </a:p>
        </p:txBody>
      </p:sp>
      <p:sp>
        <p:nvSpPr>
          <p:cNvPr id="84" name="Google Shape;8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576"/>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C9841A89-FA86-EC5B-A35C-423AE8BD0BD2}"/>
              </a:ext>
            </a:extLst>
          </p:cNvPr>
          <p:cNvSpPr/>
          <p:nvPr/>
        </p:nvSpPr>
        <p:spPr>
          <a:xfrm>
            <a:off x="5400675" y="2781300"/>
            <a:ext cx="533388" cy="194455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esquinas redondeadas 6">
            <a:extLst>
              <a:ext uri="{FF2B5EF4-FFF2-40B4-BE49-F238E27FC236}">
                <a16:creationId xmlns:a16="http://schemas.microsoft.com/office/drawing/2014/main" id="{F9D6D989-50BB-88FB-AA6C-16C693C1E2B8}"/>
              </a:ext>
            </a:extLst>
          </p:cNvPr>
          <p:cNvSpPr/>
          <p:nvPr/>
        </p:nvSpPr>
        <p:spPr>
          <a:xfrm>
            <a:off x="4848225" y="3276602"/>
            <a:ext cx="533388" cy="1449257"/>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Google Shape;577;p73"/>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Main studies - Results</a:t>
            </a:r>
            <a:endParaRPr dirty="0">
              <a:solidFill>
                <a:schemeClr val="lt1"/>
              </a:solidFill>
              <a:latin typeface="Gugi"/>
              <a:ea typeface="Gugi"/>
              <a:cs typeface="Gugi"/>
              <a:sym typeface="Gugi"/>
            </a:endParaRPr>
          </a:p>
        </p:txBody>
      </p:sp>
      <p:sp>
        <p:nvSpPr>
          <p:cNvPr id="578" name="Google Shape;578;p73"/>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endParaRPr dirty="0"/>
          </a:p>
        </p:txBody>
      </p:sp>
      <p:pic>
        <p:nvPicPr>
          <p:cNvPr id="579" name="Google Shape;579;p73"/>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581" name="Google Shape;581;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30</a:t>
            </a:fld>
            <a:endParaRPr/>
          </a:p>
        </p:txBody>
      </p:sp>
      <p:cxnSp>
        <p:nvCxnSpPr>
          <p:cNvPr id="3" name="Conector recto 2">
            <a:extLst>
              <a:ext uri="{FF2B5EF4-FFF2-40B4-BE49-F238E27FC236}">
                <a16:creationId xmlns:a16="http://schemas.microsoft.com/office/drawing/2014/main" id="{89E92F75-766A-53F9-A9DD-6A0BED27C186}"/>
              </a:ext>
            </a:extLst>
          </p:cNvPr>
          <p:cNvCxnSpPr/>
          <p:nvPr/>
        </p:nvCxnSpPr>
        <p:spPr>
          <a:xfrm>
            <a:off x="3476625" y="4725859"/>
            <a:ext cx="26254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406460CE-CA99-E5A1-14F7-5F50DC1614E0}"/>
              </a:ext>
            </a:extLst>
          </p:cNvPr>
          <p:cNvCxnSpPr>
            <a:cxnSpLocks/>
          </p:cNvCxnSpPr>
          <p:nvPr/>
        </p:nvCxnSpPr>
        <p:spPr>
          <a:xfrm flipV="1">
            <a:off x="3476625" y="1174525"/>
            <a:ext cx="0" cy="35527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C5C360B5-1D79-4E9D-4551-17C05F44F11F}"/>
              </a:ext>
            </a:extLst>
          </p:cNvPr>
          <p:cNvSpPr txBox="1"/>
          <p:nvPr/>
        </p:nvSpPr>
        <p:spPr>
          <a:xfrm>
            <a:off x="4692789" y="4722252"/>
            <a:ext cx="1415772" cy="261610"/>
          </a:xfrm>
          <a:prstGeom prst="rect">
            <a:avLst/>
          </a:prstGeom>
          <a:noFill/>
        </p:spPr>
        <p:txBody>
          <a:bodyPr wrap="none" rtlCol="0">
            <a:spAutoFit/>
          </a:bodyPr>
          <a:lstStyle/>
          <a:p>
            <a:r>
              <a:rPr lang="en-US" sz="1100" dirty="0"/>
              <a:t>55% sampling point</a:t>
            </a:r>
            <a:endParaRPr lang="en-US" dirty="0"/>
          </a:p>
        </p:txBody>
      </p:sp>
      <p:sp>
        <p:nvSpPr>
          <p:cNvPr id="9" name="CuadroTexto 8">
            <a:extLst>
              <a:ext uri="{FF2B5EF4-FFF2-40B4-BE49-F238E27FC236}">
                <a16:creationId xmlns:a16="http://schemas.microsoft.com/office/drawing/2014/main" id="{C8D24CBB-E962-DBF2-38CF-7A93C4499F0F}"/>
              </a:ext>
            </a:extLst>
          </p:cNvPr>
          <p:cNvSpPr txBox="1"/>
          <p:nvPr/>
        </p:nvSpPr>
        <p:spPr>
          <a:xfrm rot="16200000">
            <a:off x="2439471" y="2934476"/>
            <a:ext cx="1346844" cy="246221"/>
          </a:xfrm>
          <a:prstGeom prst="rect">
            <a:avLst/>
          </a:prstGeom>
          <a:noFill/>
        </p:spPr>
        <p:txBody>
          <a:bodyPr wrap="none" rtlCol="0">
            <a:spAutoFit/>
          </a:bodyPr>
          <a:lstStyle/>
          <a:p>
            <a:r>
              <a:rPr lang="en-US" sz="1000" dirty="0"/>
              <a:t>Percentage of errors</a:t>
            </a:r>
          </a:p>
        </p:txBody>
      </p:sp>
      <p:sp>
        <p:nvSpPr>
          <p:cNvPr id="10" name="CuadroTexto 9">
            <a:extLst>
              <a:ext uri="{FF2B5EF4-FFF2-40B4-BE49-F238E27FC236}">
                <a16:creationId xmlns:a16="http://schemas.microsoft.com/office/drawing/2014/main" id="{5290C643-342B-A6C4-B45F-E52E3D513CBA}"/>
              </a:ext>
            </a:extLst>
          </p:cNvPr>
          <p:cNvSpPr txBox="1"/>
          <p:nvPr/>
        </p:nvSpPr>
        <p:spPr>
          <a:xfrm>
            <a:off x="3195162" y="4577988"/>
            <a:ext cx="284052" cy="307777"/>
          </a:xfrm>
          <a:prstGeom prst="rect">
            <a:avLst/>
          </a:prstGeom>
          <a:noFill/>
        </p:spPr>
        <p:txBody>
          <a:bodyPr wrap="none" rtlCol="0">
            <a:spAutoFit/>
          </a:bodyPr>
          <a:lstStyle/>
          <a:p>
            <a:r>
              <a:rPr lang="en-US" dirty="0"/>
              <a:t>0</a:t>
            </a:r>
          </a:p>
        </p:txBody>
      </p:sp>
      <p:sp>
        <p:nvSpPr>
          <p:cNvPr id="11" name="CuadroTexto 10">
            <a:extLst>
              <a:ext uri="{FF2B5EF4-FFF2-40B4-BE49-F238E27FC236}">
                <a16:creationId xmlns:a16="http://schemas.microsoft.com/office/drawing/2014/main" id="{AC333CFE-4E31-2495-A9A7-ECAE86D8F3BB}"/>
              </a:ext>
            </a:extLst>
          </p:cNvPr>
          <p:cNvSpPr txBox="1"/>
          <p:nvPr/>
        </p:nvSpPr>
        <p:spPr>
          <a:xfrm>
            <a:off x="3093187" y="3728142"/>
            <a:ext cx="383438" cy="307777"/>
          </a:xfrm>
          <a:prstGeom prst="rect">
            <a:avLst/>
          </a:prstGeom>
          <a:noFill/>
        </p:spPr>
        <p:txBody>
          <a:bodyPr wrap="none" rtlCol="0">
            <a:spAutoFit/>
          </a:bodyPr>
          <a:lstStyle/>
          <a:p>
            <a:r>
              <a:rPr lang="en-US" dirty="0"/>
              <a:t>25</a:t>
            </a:r>
          </a:p>
        </p:txBody>
      </p:sp>
      <p:sp>
        <p:nvSpPr>
          <p:cNvPr id="12" name="CuadroTexto 11">
            <a:extLst>
              <a:ext uri="{FF2B5EF4-FFF2-40B4-BE49-F238E27FC236}">
                <a16:creationId xmlns:a16="http://schemas.microsoft.com/office/drawing/2014/main" id="{D2CB2E10-B67A-1B07-C4C1-095E5400EFF7}"/>
              </a:ext>
            </a:extLst>
          </p:cNvPr>
          <p:cNvSpPr txBox="1"/>
          <p:nvPr/>
        </p:nvSpPr>
        <p:spPr>
          <a:xfrm>
            <a:off x="3099728" y="2878296"/>
            <a:ext cx="383438" cy="307777"/>
          </a:xfrm>
          <a:prstGeom prst="rect">
            <a:avLst/>
          </a:prstGeom>
          <a:noFill/>
        </p:spPr>
        <p:txBody>
          <a:bodyPr wrap="none" rtlCol="0">
            <a:spAutoFit/>
          </a:bodyPr>
          <a:lstStyle/>
          <a:p>
            <a:r>
              <a:rPr lang="en-US" dirty="0"/>
              <a:t>50</a:t>
            </a:r>
          </a:p>
        </p:txBody>
      </p:sp>
      <p:sp>
        <p:nvSpPr>
          <p:cNvPr id="14" name="CuadroTexto 13">
            <a:extLst>
              <a:ext uri="{FF2B5EF4-FFF2-40B4-BE49-F238E27FC236}">
                <a16:creationId xmlns:a16="http://schemas.microsoft.com/office/drawing/2014/main" id="{E0C6C45F-0AED-AE75-0C9C-C90C4E544EF3}"/>
              </a:ext>
            </a:extLst>
          </p:cNvPr>
          <p:cNvSpPr txBox="1"/>
          <p:nvPr/>
        </p:nvSpPr>
        <p:spPr>
          <a:xfrm>
            <a:off x="3117402" y="2028450"/>
            <a:ext cx="383438" cy="307777"/>
          </a:xfrm>
          <a:prstGeom prst="rect">
            <a:avLst/>
          </a:prstGeom>
          <a:noFill/>
        </p:spPr>
        <p:txBody>
          <a:bodyPr wrap="none" rtlCol="0">
            <a:spAutoFit/>
          </a:bodyPr>
          <a:lstStyle/>
          <a:p>
            <a:r>
              <a:rPr lang="en-US" dirty="0"/>
              <a:t>75</a:t>
            </a:r>
          </a:p>
        </p:txBody>
      </p:sp>
      <p:sp>
        <p:nvSpPr>
          <p:cNvPr id="15" name="CuadroTexto 14">
            <a:extLst>
              <a:ext uri="{FF2B5EF4-FFF2-40B4-BE49-F238E27FC236}">
                <a16:creationId xmlns:a16="http://schemas.microsoft.com/office/drawing/2014/main" id="{8AB3C6A0-9AF5-F3A1-BFF4-40BFB805BE1F}"/>
              </a:ext>
            </a:extLst>
          </p:cNvPr>
          <p:cNvSpPr txBox="1"/>
          <p:nvPr/>
        </p:nvSpPr>
        <p:spPr>
          <a:xfrm>
            <a:off x="3018016" y="1202765"/>
            <a:ext cx="482824" cy="307777"/>
          </a:xfrm>
          <a:prstGeom prst="rect">
            <a:avLst/>
          </a:prstGeom>
          <a:noFill/>
        </p:spPr>
        <p:txBody>
          <a:bodyPr wrap="none" rtlCol="0">
            <a:spAutoFit/>
          </a:bodyPr>
          <a:lstStyle/>
          <a:p>
            <a:r>
              <a:rPr lang="en-US" dirty="0"/>
              <a:t>100</a:t>
            </a:r>
          </a:p>
        </p:txBody>
      </p:sp>
      <p:sp>
        <p:nvSpPr>
          <p:cNvPr id="16" name="CuadroTexto 15">
            <a:extLst>
              <a:ext uri="{FF2B5EF4-FFF2-40B4-BE49-F238E27FC236}">
                <a16:creationId xmlns:a16="http://schemas.microsoft.com/office/drawing/2014/main" id="{95615D83-FCE3-5808-B0BE-23ACC743DA65}"/>
              </a:ext>
            </a:extLst>
          </p:cNvPr>
          <p:cNvSpPr txBox="1"/>
          <p:nvPr/>
        </p:nvSpPr>
        <p:spPr>
          <a:xfrm>
            <a:off x="6276975" y="1356653"/>
            <a:ext cx="1249060" cy="523220"/>
          </a:xfrm>
          <a:prstGeom prst="rect">
            <a:avLst/>
          </a:prstGeom>
          <a:noFill/>
        </p:spPr>
        <p:txBody>
          <a:bodyPr wrap="none" rtlCol="0">
            <a:spAutoFit/>
          </a:bodyPr>
          <a:lstStyle/>
          <a:p>
            <a:r>
              <a:rPr lang="en-US" b="1" dirty="0">
                <a:solidFill>
                  <a:srgbClr val="3767AF"/>
                </a:solidFill>
                <a:latin typeface="Ink Free" panose="03080402000500000000" pitchFamily="66" charset="0"/>
              </a:rPr>
              <a:t>High contrast</a:t>
            </a:r>
          </a:p>
          <a:p>
            <a:r>
              <a:rPr lang="en-US" b="1" dirty="0">
                <a:solidFill>
                  <a:srgbClr val="8CA4D1"/>
                </a:solidFill>
                <a:latin typeface="Ink Free" panose="03080402000500000000" pitchFamily="66" charset="0"/>
              </a:rPr>
              <a:t>Low contrast</a:t>
            </a:r>
          </a:p>
        </p:txBody>
      </p:sp>
      <p:cxnSp>
        <p:nvCxnSpPr>
          <p:cNvPr id="5" name="Conector recto de flecha 4">
            <a:extLst>
              <a:ext uri="{FF2B5EF4-FFF2-40B4-BE49-F238E27FC236}">
                <a16:creationId xmlns:a16="http://schemas.microsoft.com/office/drawing/2014/main" id="{F14621E1-9B79-D64C-F283-9452681C7199}"/>
              </a:ext>
            </a:extLst>
          </p:cNvPr>
          <p:cNvCxnSpPr/>
          <p:nvPr/>
        </p:nvCxnSpPr>
        <p:spPr>
          <a:xfrm>
            <a:off x="6276975" y="2571750"/>
            <a:ext cx="2466975"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B93A92C8-82EF-AB3E-A80B-199810A818D5}"/>
              </a:ext>
            </a:extLst>
          </p:cNvPr>
          <p:cNvSpPr txBox="1"/>
          <p:nvPr/>
        </p:nvSpPr>
        <p:spPr>
          <a:xfrm>
            <a:off x="6217942" y="2230275"/>
            <a:ext cx="989373" cy="307777"/>
          </a:xfrm>
          <a:prstGeom prst="rect">
            <a:avLst/>
          </a:prstGeom>
          <a:noFill/>
        </p:spPr>
        <p:txBody>
          <a:bodyPr wrap="none" rtlCol="0">
            <a:spAutoFit/>
          </a:bodyPr>
          <a:lstStyle/>
          <a:p>
            <a:r>
              <a:rPr lang="en-US" dirty="0"/>
              <a:t>Time(30s)</a:t>
            </a:r>
          </a:p>
        </p:txBody>
      </p:sp>
      <p:cxnSp>
        <p:nvCxnSpPr>
          <p:cNvPr id="17" name="Conector recto 16">
            <a:extLst>
              <a:ext uri="{FF2B5EF4-FFF2-40B4-BE49-F238E27FC236}">
                <a16:creationId xmlns:a16="http://schemas.microsoft.com/office/drawing/2014/main" id="{2DFEFD53-CDB2-6C1F-939D-DECEA3BAD9A3}"/>
              </a:ext>
            </a:extLst>
          </p:cNvPr>
          <p:cNvCxnSpPr/>
          <p:nvPr/>
        </p:nvCxnSpPr>
        <p:spPr>
          <a:xfrm>
            <a:off x="7429500" y="2230275"/>
            <a:ext cx="0" cy="648021"/>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6C4F1A6E-0C0B-144B-01EB-CBEB008EA08F}"/>
              </a:ext>
            </a:extLst>
          </p:cNvPr>
          <p:cNvSpPr txBox="1"/>
          <p:nvPr/>
        </p:nvSpPr>
        <p:spPr>
          <a:xfrm>
            <a:off x="6686550" y="3436347"/>
            <a:ext cx="1171562" cy="523220"/>
          </a:xfrm>
          <a:prstGeom prst="rect">
            <a:avLst/>
          </a:prstGeom>
          <a:noFill/>
        </p:spPr>
        <p:txBody>
          <a:bodyPr wrap="square" rtlCol="0">
            <a:spAutoFit/>
          </a:bodyPr>
          <a:lstStyle/>
          <a:p>
            <a:r>
              <a:rPr lang="en-US" dirty="0">
                <a:latin typeface="Ink Free" panose="03080402000500000000" pitchFamily="66" charset="0"/>
              </a:rPr>
              <a:t>Objective half (15s)</a:t>
            </a:r>
          </a:p>
        </p:txBody>
      </p:sp>
      <p:sp>
        <p:nvSpPr>
          <p:cNvPr id="19" name="CuadroTexto 18">
            <a:extLst>
              <a:ext uri="{FF2B5EF4-FFF2-40B4-BE49-F238E27FC236}">
                <a16:creationId xmlns:a16="http://schemas.microsoft.com/office/drawing/2014/main" id="{72FD7CE3-5A18-055E-B497-DD5692F9BC8D}"/>
              </a:ext>
            </a:extLst>
          </p:cNvPr>
          <p:cNvSpPr txBox="1"/>
          <p:nvPr/>
        </p:nvSpPr>
        <p:spPr>
          <a:xfrm>
            <a:off x="7886677" y="1510542"/>
            <a:ext cx="1171562" cy="523220"/>
          </a:xfrm>
          <a:prstGeom prst="rect">
            <a:avLst/>
          </a:prstGeom>
          <a:noFill/>
        </p:spPr>
        <p:txBody>
          <a:bodyPr wrap="square" rtlCol="0">
            <a:spAutoFit/>
          </a:bodyPr>
          <a:lstStyle/>
          <a:p>
            <a:r>
              <a:rPr lang="en-US" dirty="0">
                <a:latin typeface="Ink Free" panose="03080402000500000000" pitchFamily="66" charset="0"/>
              </a:rPr>
              <a:t>55% </a:t>
            </a:r>
            <a:r>
              <a:rPr lang="en-US" dirty="0" err="1">
                <a:latin typeface="Ink Free" panose="03080402000500000000" pitchFamily="66" charset="0"/>
              </a:rPr>
              <a:t>sp</a:t>
            </a:r>
            <a:endParaRPr lang="en-US" dirty="0">
              <a:latin typeface="Ink Free" panose="03080402000500000000" pitchFamily="66" charset="0"/>
            </a:endParaRPr>
          </a:p>
          <a:p>
            <a:r>
              <a:rPr lang="en-US" dirty="0">
                <a:latin typeface="Ink Free" panose="03080402000500000000" pitchFamily="66" charset="0"/>
              </a:rPr>
              <a:t>(16,5s)</a:t>
            </a:r>
          </a:p>
        </p:txBody>
      </p:sp>
      <p:cxnSp>
        <p:nvCxnSpPr>
          <p:cNvPr id="21" name="Conector: curvado 20">
            <a:extLst>
              <a:ext uri="{FF2B5EF4-FFF2-40B4-BE49-F238E27FC236}">
                <a16:creationId xmlns:a16="http://schemas.microsoft.com/office/drawing/2014/main" id="{C6C9E947-3F8D-DE88-9708-4F2280050AAD}"/>
              </a:ext>
            </a:extLst>
          </p:cNvPr>
          <p:cNvCxnSpPr>
            <a:cxnSpLocks/>
          </p:cNvCxnSpPr>
          <p:nvPr/>
        </p:nvCxnSpPr>
        <p:spPr>
          <a:xfrm rot="16200000" flipV="1">
            <a:off x="7143151" y="3164646"/>
            <a:ext cx="572699" cy="1"/>
          </a:xfrm>
          <a:prstGeom prst="curved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curvado 23">
            <a:extLst>
              <a:ext uri="{FF2B5EF4-FFF2-40B4-BE49-F238E27FC236}">
                <a16:creationId xmlns:a16="http://schemas.microsoft.com/office/drawing/2014/main" id="{48EAFF27-94D7-8EF0-D48B-0A6F10584248}"/>
              </a:ext>
            </a:extLst>
          </p:cNvPr>
          <p:cNvCxnSpPr>
            <a:stCxn id="19" idx="2"/>
          </p:cNvCxnSpPr>
          <p:nvPr/>
        </p:nvCxnSpPr>
        <p:spPr>
          <a:xfrm rot="5400000">
            <a:off x="7950459" y="1941415"/>
            <a:ext cx="429652" cy="614346"/>
          </a:xfrm>
          <a:prstGeom prst="curved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D70377F4-D95D-47A2-7841-D2912859E0FA}"/>
              </a:ext>
            </a:extLst>
          </p:cNvPr>
          <p:cNvCxnSpPr/>
          <p:nvPr/>
        </p:nvCxnSpPr>
        <p:spPr>
          <a:xfrm>
            <a:off x="7858112" y="2384163"/>
            <a:ext cx="0" cy="341476"/>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CuadroTexto 26">
            <a:extLst>
              <a:ext uri="{FF2B5EF4-FFF2-40B4-BE49-F238E27FC236}">
                <a16:creationId xmlns:a16="http://schemas.microsoft.com/office/drawing/2014/main" id="{3A63A0AE-3319-EB58-F0D4-104D4554690E}"/>
              </a:ext>
            </a:extLst>
          </p:cNvPr>
          <p:cNvSpPr txBox="1"/>
          <p:nvPr/>
        </p:nvSpPr>
        <p:spPr>
          <a:xfrm>
            <a:off x="6582635" y="681036"/>
            <a:ext cx="2210823" cy="523220"/>
          </a:xfrm>
          <a:prstGeom prst="rect">
            <a:avLst/>
          </a:prstGeom>
          <a:noFill/>
        </p:spPr>
        <p:txBody>
          <a:bodyPr wrap="square" rtlCol="0">
            <a:spAutoFit/>
          </a:bodyPr>
          <a:lstStyle/>
          <a:p>
            <a:r>
              <a:rPr lang="en-US" dirty="0">
                <a:latin typeface="Ink Free" panose="03080402000500000000" pitchFamily="66" charset="0"/>
              </a:rPr>
              <a:t>“</a:t>
            </a:r>
            <a:r>
              <a:rPr lang="en-US" i="1" dirty="0">
                <a:latin typeface="Ink Free" panose="03080402000500000000" pitchFamily="66" charset="0"/>
              </a:rPr>
              <a:t>Has more or less than half of the time elapsed?”</a:t>
            </a:r>
          </a:p>
        </p:txBody>
      </p:sp>
    </p:spTree>
    <p:extLst>
      <p:ext uri="{BB962C8B-B14F-4D97-AF65-F5344CB8AC3E}">
        <p14:creationId xmlns:p14="http://schemas.microsoft.com/office/powerpoint/2010/main" val="41324629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576"/>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C9841A89-FA86-EC5B-A35C-423AE8BD0BD2}"/>
              </a:ext>
            </a:extLst>
          </p:cNvPr>
          <p:cNvSpPr/>
          <p:nvPr/>
        </p:nvSpPr>
        <p:spPr>
          <a:xfrm>
            <a:off x="5400675" y="2781300"/>
            <a:ext cx="533388" cy="194455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esquinas redondeadas 6">
            <a:extLst>
              <a:ext uri="{FF2B5EF4-FFF2-40B4-BE49-F238E27FC236}">
                <a16:creationId xmlns:a16="http://schemas.microsoft.com/office/drawing/2014/main" id="{F9D6D989-50BB-88FB-AA6C-16C693C1E2B8}"/>
              </a:ext>
            </a:extLst>
          </p:cNvPr>
          <p:cNvSpPr/>
          <p:nvPr/>
        </p:nvSpPr>
        <p:spPr>
          <a:xfrm>
            <a:off x="4848225" y="3276602"/>
            <a:ext cx="533388" cy="1449257"/>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Google Shape;577;p73"/>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Main studies - Results</a:t>
            </a:r>
            <a:endParaRPr dirty="0">
              <a:solidFill>
                <a:schemeClr val="lt1"/>
              </a:solidFill>
              <a:latin typeface="Gugi"/>
              <a:ea typeface="Gugi"/>
              <a:cs typeface="Gugi"/>
              <a:sym typeface="Gugi"/>
            </a:endParaRPr>
          </a:p>
        </p:txBody>
      </p:sp>
      <p:sp>
        <p:nvSpPr>
          <p:cNvPr id="578" name="Google Shape;578;p73"/>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endParaRPr dirty="0"/>
          </a:p>
        </p:txBody>
      </p:sp>
      <p:pic>
        <p:nvPicPr>
          <p:cNvPr id="579" name="Google Shape;579;p73"/>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581" name="Google Shape;581;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31</a:t>
            </a:fld>
            <a:endParaRPr/>
          </a:p>
        </p:txBody>
      </p:sp>
      <p:cxnSp>
        <p:nvCxnSpPr>
          <p:cNvPr id="3" name="Conector recto 2">
            <a:extLst>
              <a:ext uri="{FF2B5EF4-FFF2-40B4-BE49-F238E27FC236}">
                <a16:creationId xmlns:a16="http://schemas.microsoft.com/office/drawing/2014/main" id="{89E92F75-766A-53F9-A9DD-6A0BED27C186}"/>
              </a:ext>
            </a:extLst>
          </p:cNvPr>
          <p:cNvCxnSpPr/>
          <p:nvPr/>
        </p:nvCxnSpPr>
        <p:spPr>
          <a:xfrm>
            <a:off x="3476625" y="4725859"/>
            <a:ext cx="26254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406460CE-CA99-E5A1-14F7-5F50DC1614E0}"/>
              </a:ext>
            </a:extLst>
          </p:cNvPr>
          <p:cNvCxnSpPr>
            <a:cxnSpLocks/>
          </p:cNvCxnSpPr>
          <p:nvPr/>
        </p:nvCxnSpPr>
        <p:spPr>
          <a:xfrm flipV="1">
            <a:off x="3476625" y="1174525"/>
            <a:ext cx="0" cy="35527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C5C360B5-1D79-4E9D-4551-17C05F44F11F}"/>
              </a:ext>
            </a:extLst>
          </p:cNvPr>
          <p:cNvSpPr txBox="1"/>
          <p:nvPr/>
        </p:nvSpPr>
        <p:spPr>
          <a:xfrm>
            <a:off x="4692789" y="4722252"/>
            <a:ext cx="1415772" cy="261610"/>
          </a:xfrm>
          <a:prstGeom prst="rect">
            <a:avLst/>
          </a:prstGeom>
          <a:noFill/>
        </p:spPr>
        <p:txBody>
          <a:bodyPr wrap="none" rtlCol="0">
            <a:spAutoFit/>
          </a:bodyPr>
          <a:lstStyle/>
          <a:p>
            <a:r>
              <a:rPr lang="en-US" sz="1100" dirty="0"/>
              <a:t>55% sampling point</a:t>
            </a:r>
            <a:endParaRPr lang="en-US" dirty="0"/>
          </a:p>
        </p:txBody>
      </p:sp>
      <p:sp>
        <p:nvSpPr>
          <p:cNvPr id="9" name="CuadroTexto 8">
            <a:extLst>
              <a:ext uri="{FF2B5EF4-FFF2-40B4-BE49-F238E27FC236}">
                <a16:creationId xmlns:a16="http://schemas.microsoft.com/office/drawing/2014/main" id="{C8D24CBB-E962-DBF2-38CF-7A93C4499F0F}"/>
              </a:ext>
            </a:extLst>
          </p:cNvPr>
          <p:cNvSpPr txBox="1"/>
          <p:nvPr/>
        </p:nvSpPr>
        <p:spPr>
          <a:xfrm rot="16200000">
            <a:off x="2439471" y="2934476"/>
            <a:ext cx="1346844" cy="246221"/>
          </a:xfrm>
          <a:prstGeom prst="rect">
            <a:avLst/>
          </a:prstGeom>
          <a:noFill/>
        </p:spPr>
        <p:txBody>
          <a:bodyPr wrap="none" rtlCol="0">
            <a:spAutoFit/>
          </a:bodyPr>
          <a:lstStyle/>
          <a:p>
            <a:r>
              <a:rPr lang="en-US" sz="1000" dirty="0"/>
              <a:t>Percentage of errors</a:t>
            </a:r>
          </a:p>
        </p:txBody>
      </p:sp>
      <p:sp>
        <p:nvSpPr>
          <p:cNvPr id="10" name="CuadroTexto 9">
            <a:extLst>
              <a:ext uri="{FF2B5EF4-FFF2-40B4-BE49-F238E27FC236}">
                <a16:creationId xmlns:a16="http://schemas.microsoft.com/office/drawing/2014/main" id="{5290C643-342B-A6C4-B45F-E52E3D513CBA}"/>
              </a:ext>
            </a:extLst>
          </p:cNvPr>
          <p:cNvSpPr txBox="1"/>
          <p:nvPr/>
        </p:nvSpPr>
        <p:spPr>
          <a:xfrm>
            <a:off x="3195162" y="4577988"/>
            <a:ext cx="284052" cy="307777"/>
          </a:xfrm>
          <a:prstGeom prst="rect">
            <a:avLst/>
          </a:prstGeom>
          <a:noFill/>
        </p:spPr>
        <p:txBody>
          <a:bodyPr wrap="none" rtlCol="0">
            <a:spAutoFit/>
          </a:bodyPr>
          <a:lstStyle/>
          <a:p>
            <a:r>
              <a:rPr lang="en-US" dirty="0"/>
              <a:t>0</a:t>
            </a:r>
          </a:p>
        </p:txBody>
      </p:sp>
      <p:sp>
        <p:nvSpPr>
          <p:cNvPr id="11" name="CuadroTexto 10">
            <a:extLst>
              <a:ext uri="{FF2B5EF4-FFF2-40B4-BE49-F238E27FC236}">
                <a16:creationId xmlns:a16="http://schemas.microsoft.com/office/drawing/2014/main" id="{AC333CFE-4E31-2495-A9A7-ECAE86D8F3BB}"/>
              </a:ext>
            </a:extLst>
          </p:cNvPr>
          <p:cNvSpPr txBox="1"/>
          <p:nvPr/>
        </p:nvSpPr>
        <p:spPr>
          <a:xfrm>
            <a:off x="3093187" y="3728142"/>
            <a:ext cx="383438" cy="307777"/>
          </a:xfrm>
          <a:prstGeom prst="rect">
            <a:avLst/>
          </a:prstGeom>
          <a:noFill/>
        </p:spPr>
        <p:txBody>
          <a:bodyPr wrap="none" rtlCol="0">
            <a:spAutoFit/>
          </a:bodyPr>
          <a:lstStyle/>
          <a:p>
            <a:r>
              <a:rPr lang="en-US" dirty="0"/>
              <a:t>25</a:t>
            </a:r>
          </a:p>
        </p:txBody>
      </p:sp>
      <p:sp>
        <p:nvSpPr>
          <p:cNvPr id="12" name="CuadroTexto 11">
            <a:extLst>
              <a:ext uri="{FF2B5EF4-FFF2-40B4-BE49-F238E27FC236}">
                <a16:creationId xmlns:a16="http://schemas.microsoft.com/office/drawing/2014/main" id="{D2CB2E10-B67A-1B07-C4C1-095E5400EFF7}"/>
              </a:ext>
            </a:extLst>
          </p:cNvPr>
          <p:cNvSpPr txBox="1"/>
          <p:nvPr/>
        </p:nvSpPr>
        <p:spPr>
          <a:xfrm>
            <a:off x="3099728" y="2878296"/>
            <a:ext cx="383438" cy="307777"/>
          </a:xfrm>
          <a:prstGeom prst="rect">
            <a:avLst/>
          </a:prstGeom>
          <a:noFill/>
        </p:spPr>
        <p:txBody>
          <a:bodyPr wrap="none" rtlCol="0">
            <a:spAutoFit/>
          </a:bodyPr>
          <a:lstStyle/>
          <a:p>
            <a:r>
              <a:rPr lang="en-US" dirty="0"/>
              <a:t>50</a:t>
            </a:r>
          </a:p>
        </p:txBody>
      </p:sp>
      <p:sp>
        <p:nvSpPr>
          <p:cNvPr id="14" name="CuadroTexto 13">
            <a:extLst>
              <a:ext uri="{FF2B5EF4-FFF2-40B4-BE49-F238E27FC236}">
                <a16:creationId xmlns:a16="http://schemas.microsoft.com/office/drawing/2014/main" id="{E0C6C45F-0AED-AE75-0C9C-C90C4E544EF3}"/>
              </a:ext>
            </a:extLst>
          </p:cNvPr>
          <p:cNvSpPr txBox="1"/>
          <p:nvPr/>
        </p:nvSpPr>
        <p:spPr>
          <a:xfrm>
            <a:off x="3117402" y="2028450"/>
            <a:ext cx="383438" cy="307777"/>
          </a:xfrm>
          <a:prstGeom prst="rect">
            <a:avLst/>
          </a:prstGeom>
          <a:noFill/>
        </p:spPr>
        <p:txBody>
          <a:bodyPr wrap="none" rtlCol="0">
            <a:spAutoFit/>
          </a:bodyPr>
          <a:lstStyle/>
          <a:p>
            <a:r>
              <a:rPr lang="en-US" dirty="0"/>
              <a:t>75</a:t>
            </a:r>
          </a:p>
        </p:txBody>
      </p:sp>
      <p:sp>
        <p:nvSpPr>
          <p:cNvPr id="15" name="CuadroTexto 14">
            <a:extLst>
              <a:ext uri="{FF2B5EF4-FFF2-40B4-BE49-F238E27FC236}">
                <a16:creationId xmlns:a16="http://schemas.microsoft.com/office/drawing/2014/main" id="{8AB3C6A0-9AF5-F3A1-BFF4-40BFB805BE1F}"/>
              </a:ext>
            </a:extLst>
          </p:cNvPr>
          <p:cNvSpPr txBox="1"/>
          <p:nvPr/>
        </p:nvSpPr>
        <p:spPr>
          <a:xfrm>
            <a:off x="3018016" y="1202765"/>
            <a:ext cx="482824" cy="307777"/>
          </a:xfrm>
          <a:prstGeom prst="rect">
            <a:avLst/>
          </a:prstGeom>
          <a:noFill/>
        </p:spPr>
        <p:txBody>
          <a:bodyPr wrap="none" rtlCol="0">
            <a:spAutoFit/>
          </a:bodyPr>
          <a:lstStyle/>
          <a:p>
            <a:r>
              <a:rPr lang="en-US" dirty="0"/>
              <a:t>100</a:t>
            </a:r>
          </a:p>
        </p:txBody>
      </p:sp>
      <p:sp>
        <p:nvSpPr>
          <p:cNvPr id="16" name="CuadroTexto 15">
            <a:extLst>
              <a:ext uri="{FF2B5EF4-FFF2-40B4-BE49-F238E27FC236}">
                <a16:creationId xmlns:a16="http://schemas.microsoft.com/office/drawing/2014/main" id="{95615D83-FCE3-5808-B0BE-23ACC743DA65}"/>
              </a:ext>
            </a:extLst>
          </p:cNvPr>
          <p:cNvSpPr txBox="1"/>
          <p:nvPr/>
        </p:nvSpPr>
        <p:spPr>
          <a:xfrm>
            <a:off x="6276975" y="1356653"/>
            <a:ext cx="1249060" cy="523220"/>
          </a:xfrm>
          <a:prstGeom prst="rect">
            <a:avLst/>
          </a:prstGeom>
          <a:noFill/>
        </p:spPr>
        <p:txBody>
          <a:bodyPr wrap="none" rtlCol="0">
            <a:spAutoFit/>
          </a:bodyPr>
          <a:lstStyle/>
          <a:p>
            <a:r>
              <a:rPr lang="en-US" b="1" dirty="0">
                <a:solidFill>
                  <a:srgbClr val="3767AF"/>
                </a:solidFill>
                <a:latin typeface="Ink Free" panose="03080402000500000000" pitchFamily="66" charset="0"/>
              </a:rPr>
              <a:t>High contrast</a:t>
            </a:r>
          </a:p>
          <a:p>
            <a:r>
              <a:rPr lang="en-US" b="1" dirty="0">
                <a:solidFill>
                  <a:srgbClr val="8CA4D1"/>
                </a:solidFill>
                <a:latin typeface="Ink Free" panose="03080402000500000000" pitchFamily="66" charset="0"/>
              </a:rPr>
              <a:t>Low contrast</a:t>
            </a:r>
          </a:p>
        </p:txBody>
      </p:sp>
      <p:cxnSp>
        <p:nvCxnSpPr>
          <p:cNvPr id="5" name="Conector recto de flecha 4">
            <a:extLst>
              <a:ext uri="{FF2B5EF4-FFF2-40B4-BE49-F238E27FC236}">
                <a16:creationId xmlns:a16="http://schemas.microsoft.com/office/drawing/2014/main" id="{F14621E1-9B79-D64C-F283-9452681C7199}"/>
              </a:ext>
            </a:extLst>
          </p:cNvPr>
          <p:cNvCxnSpPr/>
          <p:nvPr/>
        </p:nvCxnSpPr>
        <p:spPr>
          <a:xfrm>
            <a:off x="6276975" y="2571750"/>
            <a:ext cx="2466975"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B93A92C8-82EF-AB3E-A80B-199810A818D5}"/>
              </a:ext>
            </a:extLst>
          </p:cNvPr>
          <p:cNvSpPr txBox="1"/>
          <p:nvPr/>
        </p:nvSpPr>
        <p:spPr>
          <a:xfrm>
            <a:off x="6217942" y="2230275"/>
            <a:ext cx="989373" cy="307777"/>
          </a:xfrm>
          <a:prstGeom prst="rect">
            <a:avLst/>
          </a:prstGeom>
          <a:noFill/>
        </p:spPr>
        <p:txBody>
          <a:bodyPr wrap="none" rtlCol="0">
            <a:spAutoFit/>
          </a:bodyPr>
          <a:lstStyle/>
          <a:p>
            <a:r>
              <a:rPr lang="en-US" dirty="0"/>
              <a:t>Time(30s)</a:t>
            </a:r>
          </a:p>
        </p:txBody>
      </p:sp>
      <p:cxnSp>
        <p:nvCxnSpPr>
          <p:cNvPr id="17" name="Conector recto 16">
            <a:extLst>
              <a:ext uri="{FF2B5EF4-FFF2-40B4-BE49-F238E27FC236}">
                <a16:creationId xmlns:a16="http://schemas.microsoft.com/office/drawing/2014/main" id="{2DFEFD53-CDB2-6C1F-939D-DECEA3BAD9A3}"/>
              </a:ext>
            </a:extLst>
          </p:cNvPr>
          <p:cNvCxnSpPr/>
          <p:nvPr/>
        </p:nvCxnSpPr>
        <p:spPr>
          <a:xfrm>
            <a:off x="7429500" y="2230275"/>
            <a:ext cx="0" cy="648021"/>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6C4F1A6E-0C0B-144B-01EB-CBEB008EA08F}"/>
              </a:ext>
            </a:extLst>
          </p:cNvPr>
          <p:cNvSpPr txBox="1"/>
          <p:nvPr/>
        </p:nvSpPr>
        <p:spPr>
          <a:xfrm>
            <a:off x="6686550" y="3436347"/>
            <a:ext cx="1171562" cy="523220"/>
          </a:xfrm>
          <a:prstGeom prst="rect">
            <a:avLst/>
          </a:prstGeom>
          <a:noFill/>
        </p:spPr>
        <p:txBody>
          <a:bodyPr wrap="square" rtlCol="0">
            <a:spAutoFit/>
          </a:bodyPr>
          <a:lstStyle/>
          <a:p>
            <a:r>
              <a:rPr lang="en-US" dirty="0">
                <a:latin typeface="Ink Free" panose="03080402000500000000" pitchFamily="66" charset="0"/>
              </a:rPr>
              <a:t>Objective half (15s)</a:t>
            </a:r>
          </a:p>
        </p:txBody>
      </p:sp>
      <p:sp>
        <p:nvSpPr>
          <p:cNvPr id="19" name="CuadroTexto 18">
            <a:extLst>
              <a:ext uri="{FF2B5EF4-FFF2-40B4-BE49-F238E27FC236}">
                <a16:creationId xmlns:a16="http://schemas.microsoft.com/office/drawing/2014/main" id="{72FD7CE3-5A18-055E-B497-DD5692F9BC8D}"/>
              </a:ext>
            </a:extLst>
          </p:cNvPr>
          <p:cNvSpPr txBox="1"/>
          <p:nvPr/>
        </p:nvSpPr>
        <p:spPr>
          <a:xfrm>
            <a:off x="7886677" y="1510542"/>
            <a:ext cx="1171562" cy="523220"/>
          </a:xfrm>
          <a:prstGeom prst="rect">
            <a:avLst/>
          </a:prstGeom>
          <a:noFill/>
        </p:spPr>
        <p:txBody>
          <a:bodyPr wrap="square" rtlCol="0">
            <a:spAutoFit/>
          </a:bodyPr>
          <a:lstStyle/>
          <a:p>
            <a:r>
              <a:rPr lang="en-US" dirty="0">
                <a:latin typeface="Ink Free" panose="03080402000500000000" pitchFamily="66" charset="0"/>
              </a:rPr>
              <a:t>55% </a:t>
            </a:r>
            <a:r>
              <a:rPr lang="en-US" dirty="0" err="1">
                <a:latin typeface="Ink Free" panose="03080402000500000000" pitchFamily="66" charset="0"/>
              </a:rPr>
              <a:t>sp</a:t>
            </a:r>
            <a:endParaRPr lang="en-US" dirty="0">
              <a:latin typeface="Ink Free" panose="03080402000500000000" pitchFamily="66" charset="0"/>
            </a:endParaRPr>
          </a:p>
          <a:p>
            <a:r>
              <a:rPr lang="en-US" dirty="0">
                <a:latin typeface="Ink Free" panose="03080402000500000000" pitchFamily="66" charset="0"/>
              </a:rPr>
              <a:t>(16,5s)</a:t>
            </a:r>
          </a:p>
        </p:txBody>
      </p:sp>
      <p:cxnSp>
        <p:nvCxnSpPr>
          <p:cNvPr id="21" name="Conector: curvado 20">
            <a:extLst>
              <a:ext uri="{FF2B5EF4-FFF2-40B4-BE49-F238E27FC236}">
                <a16:creationId xmlns:a16="http://schemas.microsoft.com/office/drawing/2014/main" id="{C6C9E947-3F8D-DE88-9708-4F2280050AAD}"/>
              </a:ext>
            </a:extLst>
          </p:cNvPr>
          <p:cNvCxnSpPr>
            <a:cxnSpLocks/>
          </p:cNvCxnSpPr>
          <p:nvPr/>
        </p:nvCxnSpPr>
        <p:spPr>
          <a:xfrm rot="16200000" flipV="1">
            <a:off x="7143151" y="3164646"/>
            <a:ext cx="572699" cy="1"/>
          </a:xfrm>
          <a:prstGeom prst="curved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curvado 23">
            <a:extLst>
              <a:ext uri="{FF2B5EF4-FFF2-40B4-BE49-F238E27FC236}">
                <a16:creationId xmlns:a16="http://schemas.microsoft.com/office/drawing/2014/main" id="{48EAFF27-94D7-8EF0-D48B-0A6F10584248}"/>
              </a:ext>
            </a:extLst>
          </p:cNvPr>
          <p:cNvCxnSpPr>
            <a:stCxn id="19" idx="2"/>
          </p:cNvCxnSpPr>
          <p:nvPr/>
        </p:nvCxnSpPr>
        <p:spPr>
          <a:xfrm rot="5400000">
            <a:off x="7950459" y="1941415"/>
            <a:ext cx="429652" cy="614346"/>
          </a:xfrm>
          <a:prstGeom prst="curved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D70377F4-D95D-47A2-7841-D2912859E0FA}"/>
              </a:ext>
            </a:extLst>
          </p:cNvPr>
          <p:cNvCxnSpPr/>
          <p:nvPr/>
        </p:nvCxnSpPr>
        <p:spPr>
          <a:xfrm>
            <a:off x="7858112" y="2384163"/>
            <a:ext cx="0" cy="341476"/>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CuadroTexto 26">
            <a:extLst>
              <a:ext uri="{FF2B5EF4-FFF2-40B4-BE49-F238E27FC236}">
                <a16:creationId xmlns:a16="http://schemas.microsoft.com/office/drawing/2014/main" id="{3A63A0AE-3319-EB58-F0D4-104D4554690E}"/>
              </a:ext>
            </a:extLst>
          </p:cNvPr>
          <p:cNvSpPr txBox="1"/>
          <p:nvPr/>
        </p:nvSpPr>
        <p:spPr>
          <a:xfrm>
            <a:off x="6582635" y="681036"/>
            <a:ext cx="2210823" cy="523220"/>
          </a:xfrm>
          <a:prstGeom prst="rect">
            <a:avLst/>
          </a:prstGeom>
          <a:noFill/>
        </p:spPr>
        <p:txBody>
          <a:bodyPr wrap="square" rtlCol="0">
            <a:spAutoFit/>
          </a:bodyPr>
          <a:lstStyle/>
          <a:p>
            <a:r>
              <a:rPr lang="en-US" dirty="0">
                <a:latin typeface="Ink Free" panose="03080402000500000000" pitchFamily="66" charset="0"/>
              </a:rPr>
              <a:t>“</a:t>
            </a:r>
            <a:r>
              <a:rPr lang="en-US" i="1" dirty="0">
                <a:latin typeface="Ink Free" panose="03080402000500000000" pitchFamily="66" charset="0"/>
              </a:rPr>
              <a:t>Has more or less than half of the time elapsed?”</a:t>
            </a:r>
          </a:p>
        </p:txBody>
      </p:sp>
      <p:cxnSp>
        <p:nvCxnSpPr>
          <p:cNvPr id="20" name="Conector recto 19">
            <a:extLst>
              <a:ext uri="{FF2B5EF4-FFF2-40B4-BE49-F238E27FC236}">
                <a16:creationId xmlns:a16="http://schemas.microsoft.com/office/drawing/2014/main" id="{E3CC6C30-788B-90A7-1433-BEA12F4C4347}"/>
              </a:ext>
            </a:extLst>
          </p:cNvPr>
          <p:cNvCxnSpPr>
            <a:stCxn id="6" idx="0"/>
          </p:cNvCxnSpPr>
          <p:nvPr/>
        </p:nvCxnSpPr>
        <p:spPr>
          <a:xfrm flipH="1">
            <a:off x="3476625" y="2781300"/>
            <a:ext cx="2190744" cy="0"/>
          </a:xfrm>
          <a:prstGeom prst="line">
            <a:avLst/>
          </a:prstGeom>
          <a:ln w="38100">
            <a:solidFill>
              <a:srgbClr val="3767AF"/>
            </a:solidFill>
            <a:prstDash val="dash"/>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1A5D53A2-DE73-E134-97C3-F9969719231F}"/>
              </a:ext>
            </a:extLst>
          </p:cNvPr>
          <p:cNvCxnSpPr>
            <a:stCxn id="7" idx="0"/>
          </p:cNvCxnSpPr>
          <p:nvPr/>
        </p:nvCxnSpPr>
        <p:spPr>
          <a:xfrm flipH="1">
            <a:off x="3476625" y="3276602"/>
            <a:ext cx="1638294" cy="0"/>
          </a:xfrm>
          <a:prstGeom prst="line">
            <a:avLst/>
          </a:prstGeom>
          <a:ln w="38100">
            <a:solidFill>
              <a:srgbClr val="8CA4D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5147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576"/>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C9841A89-FA86-EC5B-A35C-423AE8BD0BD2}"/>
              </a:ext>
            </a:extLst>
          </p:cNvPr>
          <p:cNvSpPr/>
          <p:nvPr/>
        </p:nvSpPr>
        <p:spPr>
          <a:xfrm>
            <a:off x="5400675" y="2781300"/>
            <a:ext cx="533388" cy="194455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esquinas redondeadas 6">
            <a:extLst>
              <a:ext uri="{FF2B5EF4-FFF2-40B4-BE49-F238E27FC236}">
                <a16:creationId xmlns:a16="http://schemas.microsoft.com/office/drawing/2014/main" id="{F9D6D989-50BB-88FB-AA6C-16C693C1E2B8}"/>
              </a:ext>
            </a:extLst>
          </p:cNvPr>
          <p:cNvSpPr/>
          <p:nvPr/>
        </p:nvSpPr>
        <p:spPr>
          <a:xfrm>
            <a:off x="4848225" y="3276602"/>
            <a:ext cx="533388" cy="1449257"/>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Google Shape;577;p73"/>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Main studies - Results</a:t>
            </a:r>
            <a:endParaRPr dirty="0">
              <a:solidFill>
                <a:schemeClr val="lt1"/>
              </a:solidFill>
              <a:latin typeface="Gugi"/>
              <a:ea typeface="Gugi"/>
              <a:cs typeface="Gugi"/>
              <a:sym typeface="Gugi"/>
            </a:endParaRPr>
          </a:p>
        </p:txBody>
      </p:sp>
      <p:sp>
        <p:nvSpPr>
          <p:cNvPr id="578" name="Google Shape;578;p73"/>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endParaRPr dirty="0"/>
          </a:p>
        </p:txBody>
      </p:sp>
      <p:pic>
        <p:nvPicPr>
          <p:cNvPr id="579" name="Google Shape;579;p73"/>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581" name="Google Shape;581;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32</a:t>
            </a:fld>
            <a:endParaRPr/>
          </a:p>
        </p:txBody>
      </p:sp>
      <p:cxnSp>
        <p:nvCxnSpPr>
          <p:cNvPr id="3" name="Conector recto 2">
            <a:extLst>
              <a:ext uri="{FF2B5EF4-FFF2-40B4-BE49-F238E27FC236}">
                <a16:creationId xmlns:a16="http://schemas.microsoft.com/office/drawing/2014/main" id="{89E92F75-766A-53F9-A9DD-6A0BED27C186}"/>
              </a:ext>
            </a:extLst>
          </p:cNvPr>
          <p:cNvCxnSpPr/>
          <p:nvPr/>
        </p:nvCxnSpPr>
        <p:spPr>
          <a:xfrm>
            <a:off x="3476625" y="4725859"/>
            <a:ext cx="26254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406460CE-CA99-E5A1-14F7-5F50DC1614E0}"/>
              </a:ext>
            </a:extLst>
          </p:cNvPr>
          <p:cNvCxnSpPr>
            <a:cxnSpLocks/>
          </p:cNvCxnSpPr>
          <p:nvPr/>
        </p:nvCxnSpPr>
        <p:spPr>
          <a:xfrm flipV="1">
            <a:off x="3476625" y="1174525"/>
            <a:ext cx="0" cy="35527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C5C360B5-1D79-4E9D-4551-17C05F44F11F}"/>
              </a:ext>
            </a:extLst>
          </p:cNvPr>
          <p:cNvSpPr txBox="1"/>
          <p:nvPr/>
        </p:nvSpPr>
        <p:spPr>
          <a:xfrm>
            <a:off x="4692789" y="4722252"/>
            <a:ext cx="1415772" cy="261610"/>
          </a:xfrm>
          <a:prstGeom prst="rect">
            <a:avLst/>
          </a:prstGeom>
          <a:noFill/>
        </p:spPr>
        <p:txBody>
          <a:bodyPr wrap="none" rtlCol="0">
            <a:spAutoFit/>
          </a:bodyPr>
          <a:lstStyle/>
          <a:p>
            <a:r>
              <a:rPr lang="en-US" sz="1100" dirty="0"/>
              <a:t>55% sampling point</a:t>
            </a:r>
            <a:endParaRPr lang="en-US" dirty="0"/>
          </a:p>
        </p:txBody>
      </p:sp>
      <p:sp>
        <p:nvSpPr>
          <p:cNvPr id="9" name="CuadroTexto 8">
            <a:extLst>
              <a:ext uri="{FF2B5EF4-FFF2-40B4-BE49-F238E27FC236}">
                <a16:creationId xmlns:a16="http://schemas.microsoft.com/office/drawing/2014/main" id="{C8D24CBB-E962-DBF2-38CF-7A93C4499F0F}"/>
              </a:ext>
            </a:extLst>
          </p:cNvPr>
          <p:cNvSpPr txBox="1"/>
          <p:nvPr/>
        </p:nvSpPr>
        <p:spPr>
          <a:xfrm rot="16200000">
            <a:off x="2439471" y="2934476"/>
            <a:ext cx="1346844" cy="246221"/>
          </a:xfrm>
          <a:prstGeom prst="rect">
            <a:avLst/>
          </a:prstGeom>
          <a:noFill/>
        </p:spPr>
        <p:txBody>
          <a:bodyPr wrap="none" rtlCol="0">
            <a:spAutoFit/>
          </a:bodyPr>
          <a:lstStyle/>
          <a:p>
            <a:r>
              <a:rPr lang="en-US" sz="1000" dirty="0"/>
              <a:t>Percentage of errors</a:t>
            </a:r>
          </a:p>
        </p:txBody>
      </p:sp>
      <p:sp>
        <p:nvSpPr>
          <p:cNvPr id="10" name="CuadroTexto 9">
            <a:extLst>
              <a:ext uri="{FF2B5EF4-FFF2-40B4-BE49-F238E27FC236}">
                <a16:creationId xmlns:a16="http://schemas.microsoft.com/office/drawing/2014/main" id="{5290C643-342B-A6C4-B45F-E52E3D513CBA}"/>
              </a:ext>
            </a:extLst>
          </p:cNvPr>
          <p:cNvSpPr txBox="1"/>
          <p:nvPr/>
        </p:nvSpPr>
        <p:spPr>
          <a:xfrm>
            <a:off x="3195162" y="4577988"/>
            <a:ext cx="284052" cy="307777"/>
          </a:xfrm>
          <a:prstGeom prst="rect">
            <a:avLst/>
          </a:prstGeom>
          <a:noFill/>
        </p:spPr>
        <p:txBody>
          <a:bodyPr wrap="none" rtlCol="0">
            <a:spAutoFit/>
          </a:bodyPr>
          <a:lstStyle/>
          <a:p>
            <a:r>
              <a:rPr lang="en-US" dirty="0"/>
              <a:t>0</a:t>
            </a:r>
          </a:p>
        </p:txBody>
      </p:sp>
      <p:sp>
        <p:nvSpPr>
          <p:cNvPr id="11" name="CuadroTexto 10">
            <a:extLst>
              <a:ext uri="{FF2B5EF4-FFF2-40B4-BE49-F238E27FC236}">
                <a16:creationId xmlns:a16="http://schemas.microsoft.com/office/drawing/2014/main" id="{AC333CFE-4E31-2495-A9A7-ECAE86D8F3BB}"/>
              </a:ext>
            </a:extLst>
          </p:cNvPr>
          <p:cNvSpPr txBox="1"/>
          <p:nvPr/>
        </p:nvSpPr>
        <p:spPr>
          <a:xfrm>
            <a:off x="3093187" y="3728142"/>
            <a:ext cx="383438" cy="307777"/>
          </a:xfrm>
          <a:prstGeom prst="rect">
            <a:avLst/>
          </a:prstGeom>
          <a:noFill/>
        </p:spPr>
        <p:txBody>
          <a:bodyPr wrap="none" rtlCol="0">
            <a:spAutoFit/>
          </a:bodyPr>
          <a:lstStyle/>
          <a:p>
            <a:r>
              <a:rPr lang="en-US" dirty="0"/>
              <a:t>25</a:t>
            </a:r>
          </a:p>
        </p:txBody>
      </p:sp>
      <p:sp>
        <p:nvSpPr>
          <p:cNvPr id="12" name="CuadroTexto 11">
            <a:extLst>
              <a:ext uri="{FF2B5EF4-FFF2-40B4-BE49-F238E27FC236}">
                <a16:creationId xmlns:a16="http://schemas.microsoft.com/office/drawing/2014/main" id="{D2CB2E10-B67A-1B07-C4C1-095E5400EFF7}"/>
              </a:ext>
            </a:extLst>
          </p:cNvPr>
          <p:cNvSpPr txBox="1"/>
          <p:nvPr/>
        </p:nvSpPr>
        <p:spPr>
          <a:xfrm>
            <a:off x="3099728" y="2878296"/>
            <a:ext cx="383438" cy="307777"/>
          </a:xfrm>
          <a:prstGeom prst="rect">
            <a:avLst/>
          </a:prstGeom>
          <a:noFill/>
        </p:spPr>
        <p:txBody>
          <a:bodyPr wrap="none" rtlCol="0">
            <a:spAutoFit/>
          </a:bodyPr>
          <a:lstStyle/>
          <a:p>
            <a:r>
              <a:rPr lang="en-US" dirty="0"/>
              <a:t>50</a:t>
            </a:r>
          </a:p>
        </p:txBody>
      </p:sp>
      <p:sp>
        <p:nvSpPr>
          <p:cNvPr id="14" name="CuadroTexto 13">
            <a:extLst>
              <a:ext uri="{FF2B5EF4-FFF2-40B4-BE49-F238E27FC236}">
                <a16:creationId xmlns:a16="http://schemas.microsoft.com/office/drawing/2014/main" id="{E0C6C45F-0AED-AE75-0C9C-C90C4E544EF3}"/>
              </a:ext>
            </a:extLst>
          </p:cNvPr>
          <p:cNvSpPr txBox="1"/>
          <p:nvPr/>
        </p:nvSpPr>
        <p:spPr>
          <a:xfrm>
            <a:off x="3117402" y="2028450"/>
            <a:ext cx="383438" cy="307777"/>
          </a:xfrm>
          <a:prstGeom prst="rect">
            <a:avLst/>
          </a:prstGeom>
          <a:noFill/>
        </p:spPr>
        <p:txBody>
          <a:bodyPr wrap="none" rtlCol="0">
            <a:spAutoFit/>
          </a:bodyPr>
          <a:lstStyle/>
          <a:p>
            <a:r>
              <a:rPr lang="en-US" dirty="0"/>
              <a:t>75</a:t>
            </a:r>
          </a:p>
        </p:txBody>
      </p:sp>
      <p:sp>
        <p:nvSpPr>
          <p:cNvPr id="15" name="CuadroTexto 14">
            <a:extLst>
              <a:ext uri="{FF2B5EF4-FFF2-40B4-BE49-F238E27FC236}">
                <a16:creationId xmlns:a16="http://schemas.microsoft.com/office/drawing/2014/main" id="{8AB3C6A0-9AF5-F3A1-BFF4-40BFB805BE1F}"/>
              </a:ext>
            </a:extLst>
          </p:cNvPr>
          <p:cNvSpPr txBox="1"/>
          <p:nvPr/>
        </p:nvSpPr>
        <p:spPr>
          <a:xfrm>
            <a:off x="3018016" y="1202765"/>
            <a:ext cx="482824" cy="307777"/>
          </a:xfrm>
          <a:prstGeom prst="rect">
            <a:avLst/>
          </a:prstGeom>
          <a:noFill/>
        </p:spPr>
        <p:txBody>
          <a:bodyPr wrap="none" rtlCol="0">
            <a:spAutoFit/>
          </a:bodyPr>
          <a:lstStyle/>
          <a:p>
            <a:r>
              <a:rPr lang="en-US" dirty="0"/>
              <a:t>100</a:t>
            </a:r>
          </a:p>
        </p:txBody>
      </p:sp>
      <p:sp>
        <p:nvSpPr>
          <p:cNvPr id="16" name="CuadroTexto 15">
            <a:extLst>
              <a:ext uri="{FF2B5EF4-FFF2-40B4-BE49-F238E27FC236}">
                <a16:creationId xmlns:a16="http://schemas.microsoft.com/office/drawing/2014/main" id="{95615D83-FCE3-5808-B0BE-23ACC743DA65}"/>
              </a:ext>
            </a:extLst>
          </p:cNvPr>
          <p:cNvSpPr txBox="1"/>
          <p:nvPr/>
        </p:nvSpPr>
        <p:spPr>
          <a:xfrm>
            <a:off x="6276975" y="1356653"/>
            <a:ext cx="1249060" cy="523220"/>
          </a:xfrm>
          <a:prstGeom prst="rect">
            <a:avLst/>
          </a:prstGeom>
          <a:noFill/>
        </p:spPr>
        <p:txBody>
          <a:bodyPr wrap="none" rtlCol="0">
            <a:spAutoFit/>
          </a:bodyPr>
          <a:lstStyle/>
          <a:p>
            <a:r>
              <a:rPr lang="en-US" b="1" dirty="0">
                <a:solidFill>
                  <a:srgbClr val="3767AF"/>
                </a:solidFill>
                <a:latin typeface="Ink Free" panose="03080402000500000000" pitchFamily="66" charset="0"/>
              </a:rPr>
              <a:t>High contrast</a:t>
            </a:r>
          </a:p>
          <a:p>
            <a:r>
              <a:rPr lang="en-US" b="1" dirty="0">
                <a:solidFill>
                  <a:srgbClr val="8CA4D1"/>
                </a:solidFill>
                <a:latin typeface="Ink Free" panose="03080402000500000000" pitchFamily="66" charset="0"/>
              </a:rPr>
              <a:t>Low contrast</a:t>
            </a:r>
          </a:p>
        </p:txBody>
      </p:sp>
      <p:sp>
        <p:nvSpPr>
          <p:cNvPr id="27" name="CuadroTexto 26">
            <a:extLst>
              <a:ext uri="{FF2B5EF4-FFF2-40B4-BE49-F238E27FC236}">
                <a16:creationId xmlns:a16="http://schemas.microsoft.com/office/drawing/2014/main" id="{3A63A0AE-3319-EB58-F0D4-104D4554690E}"/>
              </a:ext>
            </a:extLst>
          </p:cNvPr>
          <p:cNvSpPr txBox="1"/>
          <p:nvPr/>
        </p:nvSpPr>
        <p:spPr>
          <a:xfrm>
            <a:off x="6582635" y="681036"/>
            <a:ext cx="2210823" cy="523220"/>
          </a:xfrm>
          <a:prstGeom prst="rect">
            <a:avLst/>
          </a:prstGeom>
          <a:noFill/>
        </p:spPr>
        <p:txBody>
          <a:bodyPr wrap="square" rtlCol="0">
            <a:spAutoFit/>
          </a:bodyPr>
          <a:lstStyle/>
          <a:p>
            <a:r>
              <a:rPr lang="en-US" dirty="0">
                <a:latin typeface="Ink Free" panose="03080402000500000000" pitchFamily="66" charset="0"/>
              </a:rPr>
              <a:t>“</a:t>
            </a:r>
            <a:r>
              <a:rPr lang="en-US" i="1" dirty="0">
                <a:latin typeface="Ink Free" panose="03080402000500000000" pitchFamily="66" charset="0"/>
              </a:rPr>
              <a:t>Has more or less than half of the time elapsed?”</a:t>
            </a:r>
          </a:p>
        </p:txBody>
      </p:sp>
      <p:sp>
        <p:nvSpPr>
          <p:cNvPr id="2" name="CuadroTexto 1">
            <a:extLst>
              <a:ext uri="{FF2B5EF4-FFF2-40B4-BE49-F238E27FC236}">
                <a16:creationId xmlns:a16="http://schemas.microsoft.com/office/drawing/2014/main" id="{381083EF-AE07-B188-A0D2-BB5DF35FCC01}"/>
              </a:ext>
            </a:extLst>
          </p:cNvPr>
          <p:cNvSpPr txBox="1"/>
          <p:nvPr/>
        </p:nvSpPr>
        <p:spPr>
          <a:xfrm>
            <a:off x="4438692" y="2447441"/>
            <a:ext cx="1838283" cy="369332"/>
          </a:xfrm>
          <a:prstGeom prst="rect">
            <a:avLst/>
          </a:prstGeom>
          <a:noFill/>
        </p:spPr>
        <p:txBody>
          <a:bodyPr wrap="square" rtlCol="0">
            <a:spAutoFit/>
          </a:bodyPr>
          <a:lstStyle/>
          <a:p>
            <a:r>
              <a:rPr lang="en-US" sz="1800" b="1" dirty="0">
                <a:solidFill>
                  <a:srgbClr val="3767AF"/>
                </a:solidFill>
                <a:latin typeface="Ink Free" panose="03080402000500000000" pitchFamily="66" charset="0"/>
              </a:rPr>
              <a:t>Underestimation</a:t>
            </a:r>
            <a:endParaRPr lang="en-US" sz="1800" b="1" i="1" dirty="0">
              <a:solidFill>
                <a:srgbClr val="3767AF"/>
              </a:solidFill>
              <a:latin typeface="Ink Free" panose="03080402000500000000" pitchFamily="66" charset="0"/>
            </a:endParaRPr>
          </a:p>
        </p:txBody>
      </p:sp>
      <p:sp>
        <p:nvSpPr>
          <p:cNvPr id="20" name="CuadroTexto 19">
            <a:extLst>
              <a:ext uri="{FF2B5EF4-FFF2-40B4-BE49-F238E27FC236}">
                <a16:creationId xmlns:a16="http://schemas.microsoft.com/office/drawing/2014/main" id="{5F0FBDBC-5DA9-11EA-85AE-7D2082F3DE34}"/>
              </a:ext>
            </a:extLst>
          </p:cNvPr>
          <p:cNvSpPr txBox="1"/>
          <p:nvPr/>
        </p:nvSpPr>
        <p:spPr>
          <a:xfrm>
            <a:off x="6239488" y="2026183"/>
            <a:ext cx="3145133" cy="307777"/>
          </a:xfrm>
          <a:prstGeom prst="rect">
            <a:avLst/>
          </a:prstGeom>
          <a:noFill/>
        </p:spPr>
        <p:txBody>
          <a:bodyPr wrap="square" rtlCol="0">
            <a:spAutoFit/>
          </a:bodyPr>
          <a:lstStyle/>
          <a:p>
            <a:r>
              <a:rPr lang="en-US" b="1" dirty="0">
                <a:latin typeface="Ink Free" panose="03080402000500000000" pitchFamily="66" charset="0"/>
              </a:rPr>
              <a:t>Higher bar = shorter perceived time</a:t>
            </a:r>
            <a:endParaRPr lang="en-US" b="1" i="1" dirty="0">
              <a:latin typeface="Ink Free" panose="03080402000500000000" pitchFamily="66" charset="0"/>
            </a:endParaRPr>
          </a:p>
        </p:txBody>
      </p:sp>
    </p:spTree>
    <p:extLst>
      <p:ext uri="{BB962C8B-B14F-4D97-AF65-F5344CB8AC3E}">
        <p14:creationId xmlns:p14="http://schemas.microsoft.com/office/powerpoint/2010/main" val="40800597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576"/>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C9841A89-FA86-EC5B-A35C-423AE8BD0BD2}"/>
              </a:ext>
            </a:extLst>
          </p:cNvPr>
          <p:cNvSpPr/>
          <p:nvPr/>
        </p:nvSpPr>
        <p:spPr>
          <a:xfrm>
            <a:off x="5400675" y="2781300"/>
            <a:ext cx="533388" cy="194455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esquinas redondeadas 6">
            <a:extLst>
              <a:ext uri="{FF2B5EF4-FFF2-40B4-BE49-F238E27FC236}">
                <a16:creationId xmlns:a16="http://schemas.microsoft.com/office/drawing/2014/main" id="{F9D6D989-50BB-88FB-AA6C-16C693C1E2B8}"/>
              </a:ext>
            </a:extLst>
          </p:cNvPr>
          <p:cNvSpPr/>
          <p:nvPr/>
        </p:nvSpPr>
        <p:spPr>
          <a:xfrm>
            <a:off x="4848225" y="3276602"/>
            <a:ext cx="533388" cy="1449257"/>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Google Shape;577;p73"/>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Main studies - Results</a:t>
            </a:r>
            <a:endParaRPr dirty="0">
              <a:solidFill>
                <a:schemeClr val="lt1"/>
              </a:solidFill>
              <a:latin typeface="Gugi"/>
              <a:ea typeface="Gugi"/>
              <a:cs typeface="Gugi"/>
              <a:sym typeface="Gugi"/>
            </a:endParaRPr>
          </a:p>
        </p:txBody>
      </p:sp>
      <p:sp>
        <p:nvSpPr>
          <p:cNvPr id="578" name="Google Shape;578;p73"/>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endParaRPr dirty="0"/>
          </a:p>
        </p:txBody>
      </p:sp>
      <p:pic>
        <p:nvPicPr>
          <p:cNvPr id="579" name="Google Shape;579;p73"/>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581" name="Google Shape;581;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33</a:t>
            </a:fld>
            <a:endParaRPr/>
          </a:p>
        </p:txBody>
      </p:sp>
      <p:cxnSp>
        <p:nvCxnSpPr>
          <p:cNvPr id="3" name="Conector recto 2">
            <a:extLst>
              <a:ext uri="{FF2B5EF4-FFF2-40B4-BE49-F238E27FC236}">
                <a16:creationId xmlns:a16="http://schemas.microsoft.com/office/drawing/2014/main" id="{89E92F75-766A-53F9-A9DD-6A0BED27C186}"/>
              </a:ext>
            </a:extLst>
          </p:cNvPr>
          <p:cNvCxnSpPr/>
          <p:nvPr/>
        </p:nvCxnSpPr>
        <p:spPr>
          <a:xfrm>
            <a:off x="3476625" y="4725859"/>
            <a:ext cx="26254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406460CE-CA99-E5A1-14F7-5F50DC1614E0}"/>
              </a:ext>
            </a:extLst>
          </p:cNvPr>
          <p:cNvCxnSpPr>
            <a:cxnSpLocks/>
          </p:cNvCxnSpPr>
          <p:nvPr/>
        </p:nvCxnSpPr>
        <p:spPr>
          <a:xfrm flipV="1">
            <a:off x="3476625" y="1174525"/>
            <a:ext cx="0" cy="35527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C5C360B5-1D79-4E9D-4551-17C05F44F11F}"/>
              </a:ext>
            </a:extLst>
          </p:cNvPr>
          <p:cNvSpPr txBox="1"/>
          <p:nvPr/>
        </p:nvSpPr>
        <p:spPr>
          <a:xfrm>
            <a:off x="4692789" y="4722252"/>
            <a:ext cx="1415772" cy="261610"/>
          </a:xfrm>
          <a:prstGeom prst="rect">
            <a:avLst/>
          </a:prstGeom>
          <a:noFill/>
        </p:spPr>
        <p:txBody>
          <a:bodyPr wrap="none" rtlCol="0">
            <a:spAutoFit/>
          </a:bodyPr>
          <a:lstStyle/>
          <a:p>
            <a:r>
              <a:rPr lang="en-US" sz="1100" dirty="0"/>
              <a:t>55% sampling point</a:t>
            </a:r>
            <a:endParaRPr lang="en-US" dirty="0"/>
          </a:p>
        </p:txBody>
      </p:sp>
      <p:sp>
        <p:nvSpPr>
          <p:cNvPr id="9" name="CuadroTexto 8">
            <a:extLst>
              <a:ext uri="{FF2B5EF4-FFF2-40B4-BE49-F238E27FC236}">
                <a16:creationId xmlns:a16="http://schemas.microsoft.com/office/drawing/2014/main" id="{C8D24CBB-E962-DBF2-38CF-7A93C4499F0F}"/>
              </a:ext>
            </a:extLst>
          </p:cNvPr>
          <p:cNvSpPr txBox="1"/>
          <p:nvPr/>
        </p:nvSpPr>
        <p:spPr>
          <a:xfrm rot="16200000">
            <a:off x="2439471" y="2934476"/>
            <a:ext cx="1346844" cy="246221"/>
          </a:xfrm>
          <a:prstGeom prst="rect">
            <a:avLst/>
          </a:prstGeom>
          <a:noFill/>
        </p:spPr>
        <p:txBody>
          <a:bodyPr wrap="none" rtlCol="0">
            <a:spAutoFit/>
          </a:bodyPr>
          <a:lstStyle/>
          <a:p>
            <a:r>
              <a:rPr lang="en-US" sz="1000" dirty="0"/>
              <a:t>Percentage of errors</a:t>
            </a:r>
          </a:p>
        </p:txBody>
      </p:sp>
      <p:sp>
        <p:nvSpPr>
          <p:cNvPr id="10" name="CuadroTexto 9">
            <a:extLst>
              <a:ext uri="{FF2B5EF4-FFF2-40B4-BE49-F238E27FC236}">
                <a16:creationId xmlns:a16="http://schemas.microsoft.com/office/drawing/2014/main" id="{5290C643-342B-A6C4-B45F-E52E3D513CBA}"/>
              </a:ext>
            </a:extLst>
          </p:cNvPr>
          <p:cNvSpPr txBox="1"/>
          <p:nvPr/>
        </p:nvSpPr>
        <p:spPr>
          <a:xfrm>
            <a:off x="3195162" y="4577988"/>
            <a:ext cx="284052" cy="307777"/>
          </a:xfrm>
          <a:prstGeom prst="rect">
            <a:avLst/>
          </a:prstGeom>
          <a:noFill/>
        </p:spPr>
        <p:txBody>
          <a:bodyPr wrap="none" rtlCol="0">
            <a:spAutoFit/>
          </a:bodyPr>
          <a:lstStyle/>
          <a:p>
            <a:r>
              <a:rPr lang="en-US" dirty="0"/>
              <a:t>0</a:t>
            </a:r>
          </a:p>
        </p:txBody>
      </p:sp>
      <p:sp>
        <p:nvSpPr>
          <p:cNvPr id="11" name="CuadroTexto 10">
            <a:extLst>
              <a:ext uri="{FF2B5EF4-FFF2-40B4-BE49-F238E27FC236}">
                <a16:creationId xmlns:a16="http://schemas.microsoft.com/office/drawing/2014/main" id="{AC333CFE-4E31-2495-A9A7-ECAE86D8F3BB}"/>
              </a:ext>
            </a:extLst>
          </p:cNvPr>
          <p:cNvSpPr txBox="1"/>
          <p:nvPr/>
        </p:nvSpPr>
        <p:spPr>
          <a:xfrm>
            <a:off x="3093187" y="3728142"/>
            <a:ext cx="383438" cy="307777"/>
          </a:xfrm>
          <a:prstGeom prst="rect">
            <a:avLst/>
          </a:prstGeom>
          <a:noFill/>
        </p:spPr>
        <p:txBody>
          <a:bodyPr wrap="none" rtlCol="0">
            <a:spAutoFit/>
          </a:bodyPr>
          <a:lstStyle/>
          <a:p>
            <a:r>
              <a:rPr lang="en-US" dirty="0"/>
              <a:t>25</a:t>
            </a:r>
          </a:p>
        </p:txBody>
      </p:sp>
      <p:sp>
        <p:nvSpPr>
          <p:cNvPr id="12" name="CuadroTexto 11">
            <a:extLst>
              <a:ext uri="{FF2B5EF4-FFF2-40B4-BE49-F238E27FC236}">
                <a16:creationId xmlns:a16="http://schemas.microsoft.com/office/drawing/2014/main" id="{D2CB2E10-B67A-1B07-C4C1-095E5400EFF7}"/>
              </a:ext>
            </a:extLst>
          </p:cNvPr>
          <p:cNvSpPr txBox="1"/>
          <p:nvPr/>
        </p:nvSpPr>
        <p:spPr>
          <a:xfrm>
            <a:off x="3099728" y="2878296"/>
            <a:ext cx="383438" cy="307777"/>
          </a:xfrm>
          <a:prstGeom prst="rect">
            <a:avLst/>
          </a:prstGeom>
          <a:noFill/>
        </p:spPr>
        <p:txBody>
          <a:bodyPr wrap="none" rtlCol="0">
            <a:spAutoFit/>
          </a:bodyPr>
          <a:lstStyle/>
          <a:p>
            <a:r>
              <a:rPr lang="en-US" dirty="0"/>
              <a:t>50</a:t>
            </a:r>
          </a:p>
        </p:txBody>
      </p:sp>
      <p:sp>
        <p:nvSpPr>
          <p:cNvPr id="14" name="CuadroTexto 13">
            <a:extLst>
              <a:ext uri="{FF2B5EF4-FFF2-40B4-BE49-F238E27FC236}">
                <a16:creationId xmlns:a16="http://schemas.microsoft.com/office/drawing/2014/main" id="{E0C6C45F-0AED-AE75-0C9C-C90C4E544EF3}"/>
              </a:ext>
            </a:extLst>
          </p:cNvPr>
          <p:cNvSpPr txBox="1"/>
          <p:nvPr/>
        </p:nvSpPr>
        <p:spPr>
          <a:xfrm>
            <a:off x="3117402" y="2028450"/>
            <a:ext cx="383438" cy="307777"/>
          </a:xfrm>
          <a:prstGeom prst="rect">
            <a:avLst/>
          </a:prstGeom>
          <a:noFill/>
        </p:spPr>
        <p:txBody>
          <a:bodyPr wrap="none" rtlCol="0">
            <a:spAutoFit/>
          </a:bodyPr>
          <a:lstStyle/>
          <a:p>
            <a:r>
              <a:rPr lang="en-US" dirty="0"/>
              <a:t>75</a:t>
            </a:r>
          </a:p>
        </p:txBody>
      </p:sp>
      <p:sp>
        <p:nvSpPr>
          <p:cNvPr id="15" name="CuadroTexto 14">
            <a:extLst>
              <a:ext uri="{FF2B5EF4-FFF2-40B4-BE49-F238E27FC236}">
                <a16:creationId xmlns:a16="http://schemas.microsoft.com/office/drawing/2014/main" id="{8AB3C6A0-9AF5-F3A1-BFF4-40BFB805BE1F}"/>
              </a:ext>
            </a:extLst>
          </p:cNvPr>
          <p:cNvSpPr txBox="1"/>
          <p:nvPr/>
        </p:nvSpPr>
        <p:spPr>
          <a:xfrm>
            <a:off x="3018016" y="1202765"/>
            <a:ext cx="482824" cy="307777"/>
          </a:xfrm>
          <a:prstGeom prst="rect">
            <a:avLst/>
          </a:prstGeom>
          <a:noFill/>
        </p:spPr>
        <p:txBody>
          <a:bodyPr wrap="none" rtlCol="0">
            <a:spAutoFit/>
          </a:bodyPr>
          <a:lstStyle/>
          <a:p>
            <a:r>
              <a:rPr lang="en-US" dirty="0"/>
              <a:t>100</a:t>
            </a:r>
          </a:p>
        </p:txBody>
      </p:sp>
      <p:sp>
        <p:nvSpPr>
          <p:cNvPr id="16" name="CuadroTexto 15">
            <a:extLst>
              <a:ext uri="{FF2B5EF4-FFF2-40B4-BE49-F238E27FC236}">
                <a16:creationId xmlns:a16="http://schemas.microsoft.com/office/drawing/2014/main" id="{95615D83-FCE3-5808-B0BE-23ACC743DA65}"/>
              </a:ext>
            </a:extLst>
          </p:cNvPr>
          <p:cNvSpPr txBox="1"/>
          <p:nvPr/>
        </p:nvSpPr>
        <p:spPr>
          <a:xfrm>
            <a:off x="6276975" y="1356653"/>
            <a:ext cx="1249060" cy="523220"/>
          </a:xfrm>
          <a:prstGeom prst="rect">
            <a:avLst/>
          </a:prstGeom>
          <a:noFill/>
        </p:spPr>
        <p:txBody>
          <a:bodyPr wrap="none" rtlCol="0">
            <a:spAutoFit/>
          </a:bodyPr>
          <a:lstStyle/>
          <a:p>
            <a:r>
              <a:rPr lang="en-US" b="1" dirty="0">
                <a:solidFill>
                  <a:srgbClr val="3767AF"/>
                </a:solidFill>
                <a:latin typeface="Ink Free" panose="03080402000500000000" pitchFamily="66" charset="0"/>
              </a:rPr>
              <a:t>High contrast</a:t>
            </a:r>
          </a:p>
          <a:p>
            <a:r>
              <a:rPr lang="en-US" b="1" dirty="0">
                <a:solidFill>
                  <a:srgbClr val="8CA4D1"/>
                </a:solidFill>
                <a:latin typeface="Ink Free" panose="03080402000500000000" pitchFamily="66" charset="0"/>
              </a:rPr>
              <a:t>Low contrast</a:t>
            </a:r>
          </a:p>
        </p:txBody>
      </p:sp>
      <p:sp>
        <p:nvSpPr>
          <p:cNvPr id="27" name="CuadroTexto 26">
            <a:extLst>
              <a:ext uri="{FF2B5EF4-FFF2-40B4-BE49-F238E27FC236}">
                <a16:creationId xmlns:a16="http://schemas.microsoft.com/office/drawing/2014/main" id="{3A63A0AE-3319-EB58-F0D4-104D4554690E}"/>
              </a:ext>
            </a:extLst>
          </p:cNvPr>
          <p:cNvSpPr txBox="1"/>
          <p:nvPr/>
        </p:nvSpPr>
        <p:spPr>
          <a:xfrm>
            <a:off x="6582635" y="681036"/>
            <a:ext cx="2210823" cy="523220"/>
          </a:xfrm>
          <a:prstGeom prst="rect">
            <a:avLst/>
          </a:prstGeom>
          <a:noFill/>
        </p:spPr>
        <p:txBody>
          <a:bodyPr wrap="square" rtlCol="0">
            <a:spAutoFit/>
          </a:bodyPr>
          <a:lstStyle/>
          <a:p>
            <a:r>
              <a:rPr lang="en-US" dirty="0">
                <a:latin typeface="Ink Free" panose="03080402000500000000" pitchFamily="66" charset="0"/>
              </a:rPr>
              <a:t>“</a:t>
            </a:r>
            <a:r>
              <a:rPr lang="en-US" i="1" dirty="0">
                <a:latin typeface="Ink Free" panose="03080402000500000000" pitchFamily="66" charset="0"/>
              </a:rPr>
              <a:t>Has more or less than half of the time elapsed?”</a:t>
            </a:r>
          </a:p>
        </p:txBody>
      </p:sp>
      <p:sp>
        <p:nvSpPr>
          <p:cNvPr id="2" name="CuadroTexto 1">
            <a:extLst>
              <a:ext uri="{FF2B5EF4-FFF2-40B4-BE49-F238E27FC236}">
                <a16:creationId xmlns:a16="http://schemas.microsoft.com/office/drawing/2014/main" id="{381083EF-AE07-B188-A0D2-BB5DF35FCC01}"/>
              </a:ext>
            </a:extLst>
          </p:cNvPr>
          <p:cNvSpPr txBox="1"/>
          <p:nvPr/>
        </p:nvSpPr>
        <p:spPr>
          <a:xfrm>
            <a:off x="4658213" y="2510559"/>
            <a:ext cx="1532996" cy="307777"/>
          </a:xfrm>
          <a:prstGeom prst="rect">
            <a:avLst/>
          </a:prstGeom>
          <a:noFill/>
        </p:spPr>
        <p:txBody>
          <a:bodyPr wrap="square" rtlCol="0">
            <a:spAutoFit/>
          </a:bodyPr>
          <a:lstStyle/>
          <a:p>
            <a:r>
              <a:rPr lang="en-US" b="1" dirty="0">
                <a:solidFill>
                  <a:srgbClr val="3767AF"/>
                </a:solidFill>
                <a:latin typeface="Ink Free" panose="03080402000500000000" pitchFamily="66" charset="0"/>
              </a:rPr>
              <a:t>Underestimation</a:t>
            </a:r>
            <a:endParaRPr lang="en-US" b="1" i="1" dirty="0">
              <a:solidFill>
                <a:srgbClr val="3767AF"/>
              </a:solidFill>
              <a:latin typeface="Ink Free" panose="03080402000500000000" pitchFamily="66" charset="0"/>
            </a:endParaRPr>
          </a:p>
        </p:txBody>
      </p:sp>
      <p:grpSp>
        <p:nvGrpSpPr>
          <p:cNvPr id="5" name="Google Shape;606;p74">
            <a:extLst>
              <a:ext uri="{FF2B5EF4-FFF2-40B4-BE49-F238E27FC236}">
                <a16:creationId xmlns:a16="http://schemas.microsoft.com/office/drawing/2014/main" id="{882B686C-BA53-F1BF-2FB8-B3B1C4588288}"/>
              </a:ext>
            </a:extLst>
          </p:cNvPr>
          <p:cNvGrpSpPr/>
          <p:nvPr/>
        </p:nvGrpSpPr>
        <p:grpSpPr>
          <a:xfrm>
            <a:off x="5060339" y="1797666"/>
            <a:ext cx="672901" cy="678950"/>
            <a:chOff x="7421325" y="2240850"/>
            <a:chExt cx="672901" cy="678950"/>
          </a:xfrm>
        </p:grpSpPr>
        <p:sp>
          <p:nvSpPr>
            <p:cNvPr id="13" name="Google Shape;607;p74">
              <a:extLst>
                <a:ext uri="{FF2B5EF4-FFF2-40B4-BE49-F238E27FC236}">
                  <a16:creationId xmlns:a16="http://schemas.microsoft.com/office/drawing/2014/main" id="{016303E8-301B-6161-5FAD-C1F5C62C7B5C}"/>
                </a:ext>
              </a:extLst>
            </p:cNvPr>
            <p:cNvSpPr txBox="1"/>
            <p:nvPr/>
          </p:nvSpPr>
          <p:spPr>
            <a:xfrm>
              <a:off x="7421326" y="2240850"/>
              <a:ext cx="6729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3100"/>
                <a:t>*</a:t>
              </a:r>
              <a:endParaRPr sz="3100"/>
            </a:p>
          </p:txBody>
        </p:sp>
        <p:grpSp>
          <p:nvGrpSpPr>
            <p:cNvPr id="17" name="Google Shape;608;p74">
              <a:extLst>
                <a:ext uri="{FF2B5EF4-FFF2-40B4-BE49-F238E27FC236}">
                  <a16:creationId xmlns:a16="http://schemas.microsoft.com/office/drawing/2014/main" id="{E3F805F1-96E0-E93F-47D1-41DD39D62AB3}"/>
                </a:ext>
              </a:extLst>
            </p:cNvPr>
            <p:cNvGrpSpPr/>
            <p:nvPr/>
          </p:nvGrpSpPr>
          <p:grpSpPr>
            <a:xfrm>
              <a:off x="7421325" y="2631723"/>
              <a:ext cx="672900" cy="288077"/>
              <a:chOff x="7421325" y="2631723"/>
              <a:chExt cx="672900" cy="288077"/>
            </a:xfrm>
          </p:grpSpPr>
          <p:cxnSp>
            <p:nvCxnSpPr>
              <p:cNvPr id="18" name="Google Shape;609;p74">
                <a:extLst>
                  <a:ext uri="{FF2B5EF4-FFF2-40B4-BE49-F238E27FC236}">
                    <a16:creationId xmlns:a16="http://schemas.microsoft.com/office/drawing/2014/main" id="{BCCD2386-0347-FDB7-6AB2-B8C6879A1290}"/>
                  </a:ext>
                </a:extLst>
              </p:cNvPr>
              <p:cNvCxnSpPr/>
              <p:nvPr/>
            </p:nvCxnSpPr>
            <p:spPr>
              <a:xfrm rot="10800000" flipH="1">
                <a:off x="7421325" y="2648950"/>
                <a:ext cx="672900" cy="2400"/>
              </a:xfrm>
              <a:prstGeom prst="straightConnector1">
                <a:avLst/>
              </a:prstGeom>
              <a:noFill/>
              <a:ln w="38100" cap="flat" cmpd="sng">
                <a:solidFill>
                  <a:schemeClr val="dk2"/>
                </a:solidFill>
                <a:prstDash val="solid"/>
                <a:round/>
                <a:headEnd type="none" w="med" len="med"/>
                <a:tailEnd type="none" w="med" len="med"/>
              </a:ln>
            </p:spPr>
          </p:cxnSp>
          <p:cxnSp>
            <p:nvCxnSpPr>
              <p:cNvPr id="19" name="Google Shape;610;p74">
                <a:extLst>
                  <a:ext uri="{FF2B5EF4-FFF2-40B4-BE49-F238E27FC236}">
                    <a16:creationId xmlns:a16="http://schemas.microsoft.com/office/drawing/2014/main" id="{B899197F-AC42-AAE4-23DF-0F689C2EE041}"/>
                  </a:ext>
                </a:extLst>
              </p:cNvPr>
              <p:cNvCxnSpPr/>
              <p:nvPr/>
            </p:nvCxnSpPr>
            <p:spPr>
              <a:xfrm rot="10800000">
                <a:off x="7440639" y="2634200"/>
                <a:ext cx="0" cy="285600"/>
              </a:xfrm>
              <a:prstGeom prst="straightConnector1">
                <a:avLst/>
              </a:prstGeom>
              <a:noFill/>
              <a:ln w="38100" cap="flat" cmpd="sng">
                <a:solidFill>
                  <a:schemeClr val="dk2"/>
                </a:solidFill>
                <a:prstDash val="solid"/>
                <a:round/>
                <a:headEnd type="none" w="med" len="med"/>
                <a:tailEnd type="none" w="med" len="med"/>
              </a:ln>
            </p:spPr>
          </p:cxnSp>
          <p:cxnSp>
            <p:nvCxnSpPr>
              <p:cNvPr id="20" name="Google Shape;611;p74">
                <a:extLst>
                  <a:ext uri="{FF2B5EF4-FFF2-40B4-BE49-F238E27FC236}">
                    <a16:creationId xmlns:a16="http://schemas.microsoft.com/office/drawing/2014/main" id="{846FCC23-F89A-5759-6A6F-66CED5791788}"/>
                  </a:ext>
                </a:extLst>
              </p:cNvPr>
              <p:cNvCxnSpPr/>
              <p:nvPr/>
            </p:nvCxnSpPr>
            <p:spPr>
              <a:xfrm rot="10800000">
                <a:off x="8074986" y="2631723"/>
                <a:ext cx="0" cy="285600"/>
              </a:xfrm>
              <a:prstGeom prst="straightConnector1">
                <a:avLst/>
              </a:prstGeom>
              <a:noFill/>
              <a:ln w="38100" cap="flat" cmpd="sng">
                <a:solidFill>
                  <a:schemeClr val="dk2"/>
                </a:solidFill>
                <a:prstDash val="solid"/>
                <a:round/>
                <a:headEnd type="none" w="med" len="med"/>
                <a:tailEnd type="none" w="med" len="med"/>
              </a:ln>
            </p:spPr>
          </p:cxnSp>
        </p:grpSp>
      </p:grpSp>
    </p:spTree>
    <p:extLst>
      <p:ext uri="{BB962C8B-B14F-4D97-AF65-F5344CB8AC3E}">
        <p14:creationId xmlns:p14="http://schemas.microsoft.com/office/powerpoint/2010/main" val="2422446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576"/>
        <p:cNvGrpSpPr/>
        <p:nvPr/>
      </p:nvGrpSpPr>
      <p:grpSpPr>
        <a:xfrm>
          <a:off x="0" y="0"/>
          <a:ext cx="0" cy="0"/>
          <a:chOff x="0" y="0"/>
          <a:chExt cx="0" cy="0"/>
        </a:xfrm>
      </p:grpSpPr>
      <p:sp>
        <p:nvSpPr>
          <p:cNvPr id="21" name="Rectángulo: esquinas redondeadas 20">
            <a:extLst>
              <a:ext uri="{FF2B5EF4-FFF2-40B4-BE49-F238E27FC236}">
                <a16:creationId xmlns:a16="http://schemas.microsoft.com/office/drawing/2014/main" id="{16C3C180-B17D-EAA8-F215-162E7631EA9D}"/>
              </a:ext>
            </a:extLst>
          </p:cNvPr>
          <p:cNvSpPr/>
          <p:nvPr/>
        </p:nvSpPr>
        <p:spPr>
          <a:xfrm>
            <a:off x="4044862" y="3571875"/>
            <a:ext cx="533388" cy="116350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ángulo: esquinas redondeadas 21">
            <a:extLst>
              <a:ext uri="{FF2B5EF4-FFF2-40B4-BE49-F238E27FC236}">
                <a16:creationId xmlns:a16="http://schemas.microsoft.com/office/drawing/2014/main" id="{93825619-2390-FE51-F785-A6EB915AA69C}"/>
              </a:ext>
            </a:extLst>
          </p:cNvPr>
          <p:cNvSpPr/>
          <p:nvPr/>
        </p:nvSpPr>
        <p:spPr>
          <a:xfrm>
            <a:off x="3476850" y="3390900"/>
            <a:ext cx="533388" cy="1340803"/>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esquinas redondeadas 5">
            <a:extLst>
              <a:ext uri="{FF2B5EF4-FFF2-40B4-BE49-F238E27FC236}">
                <a16:creationId xmlns:a16="http://schemas.microsoft.com/office/drawing/2014/main" id="{C9841A89-FA86-EC5B-A35C-423AE8BD0BD2}"/>
              </a:ext>
            </a:extLst>
          </p:cNvPr>
          <p:cNvSpPr/>
          <p:nvPr/>
        </p:nvSpPr>
        <p:spPr>
          <a:xfrm>
            <a:off x="5400675" y="2781300"/>
            <a:ext cx="533388" cy="194455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esquinas redondeadas 6">
            <a:extLst>
              <a:ext uri="{FF2B5EF4-FFF2-40B4-BE49-F238E27FC236}">
                <a16:creationId xmlns:a16="http://schemas.microsoft.com/office/drawing/2014/main" id="{F9D6D989-50BB-88FB-AA6C-16C693C1E2B8}"/>
              </a:ext>
            </a:extLst>
          </p:cNvPr>
          <p:cNvSpPr/>
          <p:nvPr/>
        </p:nvSpPr>
        <p:spPr>
          <a:xfrm>
            <a:off x="4848225" y="3276602"/>
            <a:ext cx="533388" cy="1449257"/>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Google Shape;577;p73"/>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Main studies - Results</a:t>
            </a:r>
            <a:endParaRPr dirty="0">
              <a:solidFill>
                <a:schemeClr val="lt1"/>
              </a:solidFill>
              <a:latin typeface="Gugi"/>
              <a:ea typeface="Gugi"/>
              <a:cs typeface="Gugi"/>
              <a:sym typeface="Gugi"/>
            </a:endParaRPr>
          </a:p>
        </p:txBody>
      </p:sp>
      <p:sp>
        <p:nvSpPr>
          <p:cNvPr id="578" name="Google Shape;578;p73"/>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endParaRPr dirty="0"/>
          </a:p>
        </p:txBody>
      </p:sp>
      <p:pic>
        <p:nvPicPr>
          <p:cNvPr id="579" name="Google Shape;579;p73"/>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581" name="Google Shape;581;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34</a:t>
            </a:fld>
            <a:endParaRPr/>
          </a:p>
        </p:txBody>
      </p:sp>
      <p:cxnSp>
        <p:nvCxnSpPr>
          <p:cNvPr id="3" name="Conector recto 2">
            <a:extLst>
              <a:ext uri="{FF2B5EF4-FFF2-40B4-BE49-F238E27FC236}">
                <a16:creationId xmlns:a16="http://schemas.microsoft.com/office/drawing/2014/main" id="{89E92F75-766A-53F9-A9DD-6A0BED27C186}"/>
              </a:ext>
            </a:extLst>
          </p:cNvPr>
          <p:cNvCxnSpPr/>
          <p:nvPr/>
        </p:nvCxnSpPr>
        <p:spPr>
          <a:xfrm>
            <a:off x="3476625" y="4725859"/>
            <a:ext cx="26254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406460CE-CA99-E5A1-14F7-5F50DC1614E0}"/>
              </a:ext>
            </a:extLst>
          </p:cNvPr>
          <p:cNvCxnSpPr>
            <a:cxnSpLocks/>
          </p:cNvCxnSpPr>
          <p:nvPr/>
        </p:nvCxnSpPr>
        <p:spPr>
          <a:xfrm flipV="1">
            <a:off x="3476625" y="1174525"/>
            <a:ext cx="0" cy="35527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C5C360B5-1D79-4E9D-4551-17C05F44F11F}"/>
              </a:ext>
            </a:extLst>
          </p:cNvPr>
          <p:cNvSpPr txBox="1"/>
          <p:nvPr/>
        </p:nvSpPr>
        <p:spPr>
          <a:xfrm>
            <a:off x="4692789" y="4722252"/>
            <a:ext cx="1415772" cy="261610"/>
          </a:xfrm>
          <a:prstGeom prst="rect">
            <a:avLst/>
          </a:prstGeom>
          <a:noFill/>
        </p:spPr>
        <p:txBody>
          <a:bodyPr wrap="none" rtlCol="0">
            <a:spAutoFit/>
          </a:bodyPr>
          <a:lstStyle/>
          <a:p>
            <a:r>
              <a:rPr lang="en-US" sz="1100" dirty="0"/>
              <a:t>55% sampling point</a:t>
            </a:r>
            <a:endParaRPr lang="en-US" dirty="0"/>
          </a:p>
        </p:txBody>
      </p:sp>
      <p:sp>
        <p:nvSpPr>
          <p:cNvPr id="9" name="CuadroTexto 8">
            <a:extLst>
              <a:ext uri="{FF2B5EF4-FFF2-40B4-BE49-F238E27FC236}">
                <a16:creationId xmlns:a16="http://schemas.microsoft.com/office/drawing/2014/main" id="{C8D24CBB-E962-DBF2-38CF-7A93C4499F0F}"/>
              </a:ext>
            </a:extLst>
          </p:cNvPr>
          <p:cNvSpPr txBox="1"/>
          <p:nvPr/>
        </p:nvSpPr>
        <p:spPr>
          <a:xfrm rot="16200000">
            <a:off x="2439471" y="2934476"/>
            <a:ext cx="1346844" cy="246221"/>
          </a:xfrm>
          <a:prstGeom prst="rect">
            <a:avLst/>
          </a:prstGeom>
          <a:noFill/>
        </p:spPr>
        <p:txBody>
          <a:bodyPr wrap="none" rtlCol="0">
            <a:spAutoFit/>
          </a:bodyPr>
          <a:lstStyle/>
          <a:p>
            <a:r>
              <a:rPr lang="en-US" sz="1000" dirty="0"/>
              <a:t>Percentage of errors</a:t>
            </a:r>
          </a:p>
        </p:txBody>
      </p:sp>
      <p:sp>
        <p:nvSpPr>
          <p:cNvPr id="10" name="CuadroTexto 9">
            <a:extLst>
              <a:ext uri="{FF2B5EF4-FFF2-40B4-BE49-F238E27FC236}">
                <a16:creationId xmlns:a16="http://schemas.microsoft.com/office/drawing/2014/main" id="{5290C643-342B-A6C4-B45F-E52E3D513CBA}"/>
              </a:ext>
            </a:extLst>
          </p:cNvPr>
          <p:cNvSpPr txBox="1"/>
          <p:nvPr/>
        </p:nvSpPr>
        <p:spPr>
          <a:xfrm>
            <a:off x="3195162" y="4577988"/>
            <a:ext cx="284052" cy="307777"/>
          </a:xfrm>
          <a:prstGeom prst="rect">
            <a:avLst/>
          </a:prstGeom>
          <a:noFill/>
        </p:spPr>
        <p:txBody>
          <a:bodyPr wrap="none" rtlCol="0">
            <a:spAutoFit/>
          </a:bodyPr>
          <a:lstStyle/>
          <a:p>
            <a:r>
              <a:rPr lang="en-US" dirty="0"/>
              <a:t>0</a:t>
            </a:r>
          </a:p>
        </p:txBody>
      </p:sp>
      <p:sp>
        <p:nvSpPr>
          <p:cNvPr id="11" name="CuadroTexto 10">
            <a:extLst>
              <a:ext uri="{FF2B5EF4-FFF2-40B4-BE49-F238E27FC236}">
                <a16:creationId xmlns:a16="http://schemas.microsoft.com/office/drawing/2014/main" id="{AC333CFE-4E31-2495-A9A7-ECAE86D8F3BB}"/>
              </a:ext>
            </a:extLst>
          </p:cNvPr>
          <p:cNvSpPr txBox="1"/>
          <p:nvPr/>
        </p:nvSpPr>
        <p:spPr>
          <a:xfrm>
            <a:off x="3093187" y="3728142"/>
            <a:ext cx="383438" cy="307777"/>
          </a:xfrm>
          <a:prstGeom prst="rect">
            <a:avLst/>
          </a:prstGeom>
          <a:noFill/>
        </p:spPr>
        <p:txBody>
          <a:bodyPr wrap="none" rtlCol="0">
            <a:spAutoFit/>
          </a:bodyPr>
          <a:lstStyle/>
          <a:p>
            <a:r>
              <a:rPr lang="en-US" dirty="0"/>
              <a:t>25</a:t>
            </a:r>
          </a:p>
        </p:txBody>
      </p:sp>
      <p:sp>
        <p:nvSpPr>
          <p:cNvPr id="12" name="CuadroTexto 11">
            <a:extLst>
              <a:ext uri="{FF2B5EF4-FFF2-40B4-BE49-F238E27FC236}">
                <a16:creationId xmlns:a16="http://schemas.microsoft.com/office/drawing/2014/main" id="{D2CB2E10-B67A-1B07-C4C1-095E5400EFF7}"/>
              </a:ext>
            </a:extLst>
          </p:cNvPr>
          <p:cNvSpPr txBox="1"/>
          <p:nvPr/>
        </p:nvSpPr>
        <p:spPr>
          <a:xfrm>
            <a:off x="3099728" y="2878296"/>
            <a:ext cx="383438" cy="307777"/>
          </a:xfrm>
          <a:prstGeom prst="rect">
            <a:avLst/>
          </a:prstGeom>
          <a:noFill/>
        </p:spPr>
        <p:txBody>
          <a:bodyPr wrap="none" rtlCol="0">
            <a:spAutoFit/>
          </a:bodyPr>
          <a:lstStyle/>
          <a:p>
            <a:r>
              <a:rPr lang="en-US" dirty="0"/>
              <a:t>50</a:t>
            </a:r>
          </a:p>
        </p:txBody>
      </p:sp>
      <p:sp>
        <p:nvSpPr>
          <p:cNvPr id="14" name="CuadroTexto 13">
            <a:extLst>
              <a:ext uri="{FF2B5EF4-FFF2-40B4-BE49-F238E27FC236}">
                <a16:creationId xmlns:a16="http://schemas.microsoft.com/office/drawing/2014/main" id="{E0C6C45F-0AED-AE75-0C9C-C90C4E544EF3}"/>
              </a:ext>
            </a:extLst>
          </p:cNvPr>
          <p:cNvSpPr txBox="1"/>
          <p:nvPr/>
        </p:nvSpPr>
        <p:spPr>
          <a:xfrm>
            <a:off x="3117402" y="2028450"/>
            <a:ext cx="383438" cy="307777"/>
          </a:xfrm>
          <a:prstGeom prst="rect">
            <a:avLst/>
          </a:prstGeom>
          <a:noFill/>
        </p:spPr>
        <p:txBody>
          <a:bodyPr wrap="none" rtlCol="0">
            <a:spAutoFit/>
          </a:bodyPr>
          <a:lstStyle/>
          <a:p>
            <a:r>
              <a:rPr lang="en-US" dirty="0"/>
              <a:t>75</a:t>
            </a:r>
          </a:p>
        </p:txBody>
      </p:sp>
      <p:sp>
        <p:nvSpPr>
          <p:cNvPr id="15" name="CuadroTexto 14">
            <a:extLst>
              <a:ext uri="{FF2B5EF4-FFF2-40B4-BE49-F238E27FC236}">
                <a16:creationId xmlns:a16="http://schemas.microsoft.com/office/drawing/2014/main" id="{8AB3C6A0-9AF5-F3A1-BFF4-40BFB805BE1F}"/>
              </a:ext>
            </a:extLst>
          </p:cNvPr>
          <p:cNvSpPr txBox="1"/>
          <p:nvPr/>
        </p:nvSpPr>
        <p:spPr>
          <a:xfrm>
            <a:off x="3018016" y="1202765"/>
            <a:ext cx="482824" cy="307777"/>
          </a:xfrm>
          <a:prstGeom prst="rect">
            <a:avLst/>
          </a:prstGeom>
          <a:noFill/>
        </p:spPr>
        <p:txBody>
          <a:bodyPr wrap="none" rtlCol="0">
            <a:spAutoFit/>
          </a:bodyPr>
          <a:lstStyle/>
          <a:p>
            <a:r>
              <a:rPr lang="en-US" dirty="0"/>
              <a:t>100</a:t>
            </a:r>
          </a:p>
        </p:txBody>
      </p:sp>
      <p:sp>
        <p:nvSpPr>
          <p:cNvPr id="16" name="CuadroTexto 15">
            <a:extLst>
              <a:ext uri="{FF2B5EF4-FFF2-40B4-BE49-F238E27FC236}">
                <a16:creationId xmlns:a16="http://schemas.microsoft.com/office/drawing/2014/main" id="{95615D83-FCE3-5808-B0BE-23ACC743DA65}"/>
              </a:ext>
            </a:extLst>
          </p:cNvPr>
          <p:cNvSpPr txBox="1"/>
          <p:nvPr/>
        </p:nvSpPr>
        <p:spPr>
          <a:xfrm>
            <a:off x="6276975" y="1356653"/>
            <a:ext cx="1249060" cy="523220"/>
          </a:xfrm>
          <a:prstGeom prst="rect">
            <a:avLst/>
          </a:prstGeom>
          <a:noFill/>
        </p:spPr>
        <p:txBody>
          <a:bodyPr wrap="none" rtlCol="0">
            <a:spAutoFit/>
          </a:bodyPr>
          <a:lstStyle/>
          <a:p>
            <a:r>
              <a:rPr lang="en-US" b="1" dirty="0">
                <a:solidFill>
                  <a:srgbClr val="3767AF"/>
                </a:solidFill>
                <a:latin typeface="Ink Free" panose="03080402000500000000" pitchFamily="66" charset="0"/>
              </a:rPr>
              <a:t>High contrast</a:t>
            </a:r>
          </a:p>
          <a:p>
            <a:r>
              <a:rPr lang="en-US" b="1" dirty="0">
                <a:solidFill>
                  <a:srgbClr val="8CA4D1"/>
                </a:solidFill>
                <a:latin typeface="Ink Free" panose="03080402000500000000" pitchFamily="66" charset="0"/>
              </a:rPr>
              <a:t>Low contrast</a:t>
            </a:r>
          </a:p>
        </p:txBody>
      </p:sp>
      <p:sp>
        <p:nvSpPr>
          <p:cNvPr id="27" name="CuadroTexto 26">
            <a:extLst>
              <a:ext uri="{FF2B5EF4-FFF2-40B4-BE49-F238E27FC236}">
                <a16:creationId xmlns:a16="http://schemas.microsoft.com/office/drawing/2014/main" id="{3A63A0AE-3319-EB58-F0D4-104D4554690E}"/>
              </a:ext>
            </a:extLst>
          </p:cNvPr>
          <p:cNvSpPr txBox="1"/>
          <p:nvPr/>
        </p:nvSpPr>
        <p:spPr>
          <a:xfrm>
            <a:off x="6582635" y="681036"/>
            <a:ext cx="2210823" cy="523220"/>
          </a:xfrm>
          <a:prstGeom prst="rect">
            <a:avLst/>
          </a:prstGeom>
          <a:noFill/>
        </p:spPr>
        <p:txBody>
          <a:bodyPr wrap="square" rtlCol="0">
            <a:spAutoFit/>
          </a:bodyPr>
          <a:lstStyle/>
          <a:p>
            <a:r>
              <a:rPr lang="en-US" dirty="0">
                <a:latin typeface="Ink Free" panose="03080402000500000000" pitchFamily="66" charset="0"/>
              </a:rPr>
              <a:t>“</a:t>
            </a:r>
            <a:r>
              <a:rPr lang="en-US" i="1" dirty="0">
                <a:latin typeface="Ink Free" panose="03080402000500000000" pitchFamily="66" charset="0"/>
              </a:rPr>
              <a:t>Has more or less than half of the time elapsed?”</a:t>
            </a:r>
          </a:p>
        </p:txBody>
      </p:sp>
      <p:sp>
        <p:nvSpPr>
          <p:cNvPr id="2" name="CuadroTexto 1">
            <a:extLst>
              <a:ext uri="{FF2B5EF4-FFF2-40B4-BE49-F238E27FC236}">
                <a16:creationId xmlns:a16="http://schemas.microsoft.com/office/drawing/2014/main" id="{381083EF-AE07-B188-A0D2-BB5DF35FCC01}"/>
              </a:ext>
            </a:extLst>
          </p:cNvPr>
          <p:cNvSpPr txBox="1"/>
          <p:nvPr/>
        </p:nvSpPr>
        <p:spPr>
          <a:xfrm>
            <a:off x="4658213" y="2510559"/>
            <a:ext cx="1532996" cy="307777"/>
          </a:xfrm>
          <a:prstGeom prst="rect">
            <a:avLst/>
          </a:prstGeom>
          <a:noFill/>
        </p:spPr>
        <p:txBody>
          <a:bodyPr wrap="square" rtlCol="0">
            <a:spAutoFit/>
          </a:bodyPr>
          <a:lstStyle/>
          <a:p>
            <a:r>
              <a:rPr lang="en-US" b="1" dirty="0">
                <a:solidFill>
                  <a:srgbClr val="3767AF"/>
                </a:solidFill>
                <a:latin typeface="Ink Free" panose="03080402000500000000" pitchFamily="66" charset="0"/>
              </a:rPr>
              <a:t>Underestimation</a:t>
            </a:r>
            <a:endParaRPr lang="en-US" b="1" i="1" dirty="0">
              <a:solidFill>
                <a:srgbClr val="3767AF"/>
              </a:solidFill>
              <a:latin typeface="Ink Free" panose="03080402000500000000" pitchFamily="66" charset="0"/>
            </a:endParaRPr>
          </a:p>
        </p:txBody>
      </p:sp>
      <p:grpSp>
        <p:nvGrpSpPr>
          <p:cNvPr id="5" name="Google Shape;606;p74">
            <a:extLst>
              <a:ext uri="{FF2B5EF4-FFF2-40B4-BE49-F238E27FC236}">
                <a16:creationId xmlns:a16="http://schemas.microsoft.com/office/drawing/2014/main" id="{882B686C-BA53-F1BF-2FB8-B3B1C4588288}"/>
              </a:ext>
            </a:extLst>
          </p:cNvPr>
          <p:cNvGrpSpPr/>
          <p:nvPr/>
        </p:nvGrpSpPr>
        <p:grpSpPr>
          <a:xfrm>
            <a:off x="5060339" y="1797666"/>
            <a:ext cx="672901" cy="678950"/>
            <a:chOff x="7421325" y="2240850"/>
            <a:chExt cx="672901" cy="678950"/>
          </a:xfrm>
        </p:grpSpPr>
        <p:sp>
          <p:nvSpPr>
            <p:cNvPr id="13" name="Google Shape;607;p74">
              <a:extLst>
                <a:ext uri="{FF2B5EF4-FFF2-40B4-BE49-F238E27FC236}">
                  <a16:creationId xmlns:a16="http://schemas.microsoft.com/office/drawing/2014/main" id="{016303E8-301B-6161-5FAD-C1F5C62C7B5C}"/>
                </a:ext>
              </a:extLst>
            </p:cNvPr>
            <p:cNvSpPr txBox="1"/>
            <p:nvPr/>
          </p:nvSpPr>
          <p:spPr>
            <a:xfrm>
              <a:off x="7421326" y="2240850"/>
              <a:ext cx="6729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3100"/>
                <a:t>*</a:t>
              </a:r>
              <a:endParaRPr sz="3100"/>
            </a:p>
          </p:txBody>
        </p:sp>
        <p:grpSp>
          <p:nvGrpSpPr>
            <p:cNvPr id="17" name="Google Shape;608;p74">
              <a:extLst>
                <a:ext uri="{FF2B5EF4-FFF2-40B4-BE49-F238E27FC236}">
                  <a16:creationId xmlns:a16="http://schemas.microsoft.com/office/drawing/2014/main" id="{E3F805F1-96E0-E93F-47D1-41DD39D62AB3}"/>
                </a:ext>
              </a:extLst>
            </p:cNvPr>
            <p:cNvGrpSpPr/>
            <p:nvPr/>
          </p:nvGrpSpPr>
          <p:grpSpPr>
            <a:xfrm>
              <a:off x="7421325" y="2631723"/>
              <a:ext cx="672900" cy="288077"/>
              <a:chOff x="7421325" y="2631723"/>
              <a:chExt cx="672900" cy="288077"/>
            </a:xfrm>
          </p:grpSpPr>
          <p:cxnSp>
            <p:nvCxnSpPr>
              <p:cNvPr id="18" name="Google Shape;609;p74">
                <a:extLst>
                  <a:ext uri="{FF2B5EF4-FFF2-40B4-BE49-F238E27FC236}">
                    <a16:creationId xmlns:a16="http://schemas.microsoft.com/office/drawing/2014/main" id="{BCCD2386-0347-FDB7-6AB2-B8C6879A1290}"/>
                  </a:ext>
                </a:extLst>
              </p:cNvPr>
              <p:cNvCxnSpPr/>
              <p:nvPr/>
            </p:nvCxnSpPr>
            <p:spPr>
              <a:xfrm rot="10800000" flipH="1">
                <a:off x="7421325" y="2648950"/>
                <a:ext cx="672900" cy="2400"/>
              </a:xfrm>
              <a:prstGeom prst="straightConnector1">
                <a:avLst/>
              </a:prstGeom>
              <a:noFill/>
              <a:ln w="38100" cap="flat" cmpd="sng">
                <a:solidFill>
                  <a:schemeClr val="dk2"/>
                </a:solidFill>
                <a:prstDash val="solid"/>
                <a:round/>
                <a:headEnd type="none" w="med" len="med"/>
                <a:tailEnd type="none" w="med" len="med"/>
              </a:ln>
            </p:spPr>
          </p:cxnSp>
          <p:cxnSp>
            <p:nvCxnSpPr>
              <p:cNvPr id="19" name="Google Shape;610;p74">
                <a:extLst>
                  <a:ext uri="{FF2B5EF4-FFF2-40B4-BE49-F238E27FC236}">
                    <a16:creationId xmlns:a16="http://schemas.microsoft.com/office/drawing/2014/main" id="{B899197F-AC42-AAE4-23DF-0F689C2EE041}"/>
                  </a:ext>
                </a:extLst>
              </p:cNvPr>
              <p:cNvCxnSpPr/>
              <p:nvPr/>
            </p:nvCxnSpPr>
            <p:spPr>
              <a:xfrm rot="10800000">
                <a:off x="7440639" y="2634200"/>
                <a:ext cx="0" cy="285600"/>
              </a:xfrm>
              <a:prstGeom prst="straightConnector1">
                <a:avLst/>
              </a:prstGeom>
              <a:noFill/>
              <a:ln w="38100" cap="flat" cmpd="sng">
                <a:solidFill>
                  <a:schemeClr val="dk2"/>
                </a:solidFill>
                <a:prstDash val="solid"/>
                <a:round/>
                <a:headEnd type="none" w="med" len="med"/>
                <a:tailEnd type="none" w="med" len="med"/>
              </a:ln>
            </p:spPr>
          </p:cxnSp>
          <p:cxnSp>
            <p:nvCxnSpPr>
              <p:cNvPr id="20" name="Google Shape;611;p74">
                <a:extLst>
                  <a:ext uri="{FF2B5EF4-FFF2-40B4-BE49-F238E27FC236}">
                    <a16:creationId xmlns:a16="http://schemas.microsoft.com/office/drawing/2014/main" id="{846FCC23-F89A-5759-6A6F-66CED5791788}"/>
                  </a:ext>
                </a:extLst>
              </p:cNvPr>
              <p:cNvCxnSpPr/>
              <p:nvPr/>
            </p:nvCxnSpPr>
            <p:spPr>
              <a:xfrm rot="10800000">
                <a:off x="8074986" y="2631723"/>
                <a:ext cx="0" cy="285600"/>
              </a:xfrm>
              <a:prstGeom prst="straightConnector1">
                <a:avLst/>
              </a:prstGeom>
              <a:noFill/>
              <a:ln w="38100" cap="flat" cmpd="sng">
                <a:solidFill>
                  <a:schemeClr val="dk2"/>
                </a:solidFill>
                <a:prstDash val="solid"/>
                <a:round/>
                <a:headEnd type="none" w="med" len="med"/>
                <a:tailEnd type="none" w="med" len="med"/>
              </a:ln>
            </p:spPr>
          </p:cxnSp>
        </p:grpSp>
      </p:grpSp>
      <p:sp>
        <p:nvSpPr>
          <p:cNvPr id="23" name="Rectángulo 22">
            <a:extLst>
              <a:ext uri="{FF2B5EF4-FFF2-40B4-BE49-F238E27FC236}">
                <a16:creationId xmlns:a16="http://schemas.microsoft.com/office/drawing/2014/main" id="{3E755176-52B6-9798-A3F6-FD1CCB01A05D}"/>
              </a:ext>
            </a:extLst>
          </p:cNvPr>
          <p:cNvSpPr/>
          <p:nvPr/>
        </p:nvSpPr>
        <p:spPr>
          <a:xfrm>
            <a:off x="4692789" y="1356653"/>
            <a:ext cx="1461343" cy="3627209"/>
          </a:xfrm>
          <a:prstGeom prst="rect">
            <a:avLst/>
          </a:prstGeom>
          <a:solidFill>
            <a:srgbClr val="D9D9D9">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adroTexto 23">
            <a:extLst>
              <a:ext uri="{FF2B5EF4-FFF2-40B4-BE49-F238E27FC236}">
                <a16:creationId xmlns:a16="http://schemas.microsoft.com/office/drawing/2014/main" id="{C794E0FA-4341-CF8C-0DCE-5235A8C82047}"/>
              </a:ext>
            </a:extLst>
          </p:cNvPr>
          <p:cNvSpPr txBox="1"/>
          <p:nvPr/>
        </p:nvSpPr>
        <p:spPr>
          <a:xfrm>
            <a:off x="3362120" y="4722252"/>
            <a:ext cx="1415772" cy="261610"/>
          </a:xfrm>
          <a:prstGeom prst="rect">
            <a:avLst/>
          </a:prstGeom>
          <a:noFill/>
        </p:spPr>
        <p:txBody>
          <a:bodyPr wrap="none" rtlCol="0">
            <a:spAutoFit/>
          </a:bodyPr>
          <a:lstStyle/>
          <a:p>
            <a:r>
              <a:rPr lang="en-US" sz="1100" dirty="0"/>
              <a:t>45% sampling point</a:t>
            </a:r>
            <a:endParaRPr lang="en-US" dirty="0"/>
          </a:p>
        </p:txBody>
      </p:sp>
    </p:spTree>
    <p:extLst>
      <p:ext uri="{BB962C8B-B14F-4D97-AF65-F5344CB8AC3E}">
        <p14:creationId xmlns:p14="http://schemas.microsoft.com/office/powerpoint/2010/main" val="3488323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576"/>
        <p:cNvGrpSpPr/>
        <p:nvPr/>
      </p:nvGrpSpPr>
      <p:grpSpPr>
        <a:xfrm>
          <a:off x="0" y="0"/>
          <a:ext cx="0" cy="0"/>
          <a:chOff x="0" y="0"/>
          <a:chExt cx="0" cy="0"/>
        </a:xfrm>
      </p:grpSpPr>
      <p:sp>
        <p:nvSpPr>
          <p:cNvPr id="21" name="Rectángulo: esquinas redondeadas 20">
            <a:extLst>
              <a:ext uri="{FF2B5EF4-FFF2-40B4-BE49-F238E27FC236}">
                <a16:creationId xmlns:a16="http://schemas.microsoft.com/office/drawing/2014/main" id="{16C3C180-B17D-EAA8-F215-162E7631EA9D}"/>
              </a:ext>
            </a:extLst>
          </p:cNvPr>
          <p:cNvSpPr/>
          <p:nvPr/>
        </p:nvSpPr>
        <p:spPr>
          <a:xfrm>
            <a:off x="4044862" y="3571875"/>
            <a:ext cx="533388" cy="116350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ángulo: esquinas redondeadas 21">
            <a:extLst>
              <a:ext uri="{FF2B5EF4-FFF2-40B4-BE49-F238E27FC236}">
                <a16:creationId xmlns:a16="http://schemas.microsoft.com/office/drawing/2014/main" id="{93825619-2390-FE51-F785-A6EB915AA69C}"/>
              </a:ext>
            </a:extLst>
          </p:cNvPr>
          <p:cNvSpPr/>
          <p:nvPr/>
        </p:nvSpPr>
        <p:spPr>
          <a:xfrm>
            <a:off x="3476850" y="3390900"/>
            <a:ext cx="533388" cy="1340803"/>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esquinas redondeadas 5">
            <a:extLst>
              <a:ext uri="{FF2B5EF4-FFF2-40B4-BE49-F238E27FC236}">
                <a16:creationId xmlns:a16="http://schemas.microsoft.com/office/drawing/2014/main" id="{C9841A89-FA86-EC5B-A35C-423AE8BD0BD2}"/>
              </a:ext>
            </a:extLst>
          </p:cNvPr>
          <p:cNvSpPr/>
          <p:nvPr/>
        </p:nvSpPr>
        <p:spPr>
          <a:xfrm>
            <a:off x="5400675" y="2781300"/>
            <a:ext cx="533388" cy="194455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esquinas redondeadas 6">
            <a:extLst>
              <a:ext uri="{FF2B5EF4-FFF2-40B4-BE49-F238E27FC236}">
                <a16:creationId xmlns:a16="http://schemas.microsoft.com/office/drawing/2014/main" id="{F9D6D989-50BB-88FB-AA6C-16C693C1E2B8}"/>
              </a:ext>
            </a:extLst>
          </p:cNvPr>
          <p:cNvSpPr/>
          <p:nvPr/>
        </p:nvSpPr>
        <p:spPr>
          <a:xfrm>
            <a:off x="4848225" y="3276602"/>
            <a:ext cx="533388" cy="1449257"/>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Google Shape;577;p73"/>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Main studies - Results</a:t>
            </a:r>
            <a:endParaRPr dirty="0">
              <a:solidFill>
                <a:schemeClr val="lt1"/>
              </a:solidFill>
              <a:latin typeface="Gugi"/>
              <a:ea typeface="Gugi"/>
              <a:cs typeface="Gugi"/>
              <a:sym typeface="Gugi"/>
            </a:endParaRPr>
          </a:p>
        </p:txBody>
      </p:sp>
      <p:sp>
        <p:nvSpPr>
          <p:cNvPr id="578" name="Google Shape;578;p73"/>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endParaRPr dirty="0"/>
          </a:p>
        </p:txBody>
      </p:sp>
      <p:pic>
        <p:nvPicPr>
          <p:cNvPr id="579" name="Google Shape;579;p73"/>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581" name="Google Shape;581;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35</a:t>
            </a:fld>
            <a:endParaRPr/>
          </a:p>
        </p:txBody>
      </p:sp>
      <p:cxnSp>
        <p:nvCxnSpPr>
          <p:cNvPr id="3" name="Conector recto 2">
            <a:extLst>
              <a:ext uri="{FF2B5EF4-FFF2-40B4-BE49-F238E27FC236}">
                <a16:creationId xmlns:a16="http://schemas.microsoft.com/office/drawing/2014/main" id="{89E92F75-766A-53F9-A9DD-6A0BED27C186}"/>
              </a:ext>
            </a:extLst>
          </p:cNvPr>
          <p:cNvCxnSpPr/>
          <p:nvPr/>
        </p:nvCxnSpPr>
        <p:spPr>
          <a:xfrm>
            <a:off x="3476625" y="4725859"/>
            <a:ext cx="26254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406460CE-CA99-E5A1-14F7-5F50DC1614E0}"/>
              </a:ext>
            </a:extLst>
          </p:cNvPr>
          <p:cNvCxnSpPr>
            <a:cxnSpLocks/>
          </p:cNvCxnSpPr>
          <p:nvPr/>
        </p:nvCxnSpPr>
        <p:spPr>
          <a:xfrm flipV="1">
            <a:off x="3476625" y="1174525"/>
            <a:ext cx="0" cy="35527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C5C360B5-1D79-4E9D-4551-17C05F44F11F}"/>
              </a:ext>
            </a:extLst>
          </p:cNvPr>
          <p:cNvSpPr txBox="1"/>
          <p:nvPr/>
        </p:nvSpPr>
        <p:spPr>
          <a:xfrm>
            <a:off x="4692789" y="4722252"/>
            <a:ext cx="1415772" cy="261610"/>
          </a:xfrm>
          <a:prstGeom prst="rect">
            <a:avLst/>
          </a:prstGeom>
          <a:noFill/>
        </p:spPr>
        <p:txBody>
          <a:bodyPr wrap="none" rtlCol="0">
            <a:spAutoFit/>
          </a:bodyPr>
          <a:lstStyle/>
          <a:p>
            <a:r>
              <a:rPr lang="en-US" sz="1100" dirty="0"/>
              <a:t>55% sampling point</a:t>
            </a:r>
            <a:endParaRPr lang="en-US" dirty="0"/>
          </a:p>
        </p:txBody>
      </p:sp>
      <p:sp>
        <p:nvSpPr>
          <p:cNvPr id="9" name="CuadroTexto 8">
            <a:extLst>
              <a:ext uri="{FF2B5EF4-FFF2-40B4-BE49-F238E27FC236}">
                <a16:creationId xmlns:a16="http://schemas.microsoft.com/office/drawing/2014/main" id="{C8D24CBB-E962-DBF2-38CF-7A93C4499F0F}"/>
              </a:ext>
            </a:extLst>
          </p:cNvPr>
          <p:cNvSpPr txBox="1"/>
          <p:nvPr/>
        </p:nvSpPr>
        <p:spPr>
          <a:xfrm rot="16200000">
            <a:off x="2439471" y="2934476"/>
            <a:ext cx="1346844" cy="246221"/>
          </a:xfrm>
          <a:prstGeom prst="rect">
            <a:avLst/>
          </a:prstGeom>
          <a:noFill/>
        </p:spPr>
        <p:txBody>
          <a:bodyPr wrap="none" rtlCol="0">
            <a:spAutoFit/>
          </a:bodyPr>
          <a:lstStyle/>
          <a:p>
            <a:r>
              <a:rPr lang="en-US" sz="1000" dirty="0"/>
              <a:t>Percentage of errors</a:t>
            </a:r>
          </a:p>
        </p:txBody>
      </p:sp>
      <p:sp>
        <p:nvSpPr>
          <p:cNvPr id="10" name="CuadroTexto 9">
            <a:extLst>
              <a:ext uri="{FF2B5EF4-FFF2-40B4-BE49-F238E27FC236}">
                <a16:creationId xmlns:a16="http://schemas.microsoft.com/office/drawing/2014/main" id="{5290C643-342B-A6C4-B45F-E52E3D513CBA}"/>
              </a:ext>
            </a:extLst>
          </p:cNvPr>
          <p:cNvSpPr txBox="1"/>
          <p:nvPr/>
        </p:nvSpPr>
        <p:spPr>
          <a:xfrm>
            <a:off x="3195162" y="4577988"/>
            <a:ext cx="284052" cy="307777"/>
          </a:xfrm>
          <a:prstGeom prst="rect">
            <a:avLst/>
          </a:prstGeom>
          <a:noFill/>
        </p:spPr>
        <p:txBody>
          <a:bodyPr wrap="none" rtlCol="0">
            <a:spAutoFit/>
          </a:bodyPr>
          <a:lstStyle/>
          <a:p>
            <a:r>
              <a:rPr lang="en-US" dirty="0"/>
              <a:t>0</a:t>
            </a:r>
          </a:p>
        </p:txBody>
      </p:sp>
      <p:sp>
        <p:nvSpPr>
          <p:cNvPr id="11" name="CuadroTexto 10">
            <a:extLst>
              <a:ext uri="{FF2B5EF4-FFF2-40B4-BE49-F238E27FC236}">
                <a16:creationId xmlns:a16="http://schemas.microsoft.com/office/drawing/2014/main" id="{AC333CFE-4E31-2495-A9A7-ECAE86D8F3BB}"/>
              </a:ext>
            </a:extLst>
          </p:cNvPr>
          <p:cNvSpPr txBox="1"/>
          <p:nvPr/>
        </p:nvSpPr>
        <p:spPr>
          <a:xfrm>
            <a:off x="3093187" y="3728142"/>
            <a:ext cx="383438" cy="307777"/>
          </a:xfrm>
          <a:prstGeom prst="rect">
            <a:avLst/>
          </a:prstGeom>
          <a:noFill/>
        </p:spPr>
        <p:txBody>
          <a:bodyPr wrap="none" rtlCol="0">
            <a:spAutoFit/>
          </a:bodyPr>
          <a:lstStyle/>
          <a:p>
            <a:r>
              <a:rPr lang="en-US" dirty="0"/>
              <a:t>25</a:t>
            </a:r>
          </a:p>
        </p:txBody>
      </p:sp>
      <p:sp>
        <p:nvSpPr>
          <p:cNvPr id="12" name="CuadroTexto 11">
            <a:extLst>
              <a:ext uri="{FF2B5EF4-FFF2-40B4-BE49-F238E27FC236}">
                <a16:creationId xmlns:a16="http://schemas.microsoft.com/office/drawing/2014/main" id="{D2CB2E10-B67A-1B07-C4C1-095E5400EFF7}"/>
              </a:ext>
            </a:extLst>
          </p:cNvPr>
          <p:cNvSpPr txBox="1"/>
          <p:nvPr/>
        </p:nvSpPr>
        <p:spPr>
          <a:xfrm>
            <a:off x="3099728" y="2878296"/>
            <a:ext cx="383438" cy="307777"/>
          </a:xfrm>
          <a:prstGeom prst="rect">
            <a:avLst/>
          </a:prstGeom>
          <a:noFill/>
        </p:spPr>
        <p:txBody>
          <a:bodyPr wrap="none" rtlCol="0">
            <a:spAutoFit/>
          </a:bodyPr>
          <a:lstStyle/>
          <a:p>
            <a:r>
              <a:rPr lang="en-US" dirty="0"/>
              <a:t>50</a:t>
            </a:r>
          </a:p>
        </p:txBody>
      </p:sp>
      <p:sp>
        <p:nvSpPr>
          <p:cNvPr id="14" name="CuadroTexto 13">
            <a:extLst>
              <a:ext uri="{FF2B5EF4-FFF2-40B4-BE49-F238E27FC236}">
                <a16:creationId xmlns:a16="http://schemas.microsoft.com/office/drawing/2014/main" id="{E0C6C45F-0AED-AE75-0C9C-C90C4E544EF3}"/>
              </a:ext>
            </a:extLst>
          </p:cNvPr>
          <p:cNvSpPr txBox="1"/>
          <p:nvPr/>
        </p:nvSpPr>
        <p:spPr>
          <a:xfrm>
            <a:off x="3117402" y="2028450"/>
            <a:ext cx="383438" cy="307777"/>
          </a:xfrm>
          <a:prstGeom prst="rect">
            <a:avLst/>
          </a:prstGeom>
          <a:noFill/>
        </p:spPr>
        <p:txBody>
          <a:bodyPr wrap="none" rtlCol="0">
            <a:spAutoFit/>
          </a:bodyPr>
          <a:lstStyle/>
          <a:p>
            <a:r>
              <a:rPr lang="en-US" dirty="0"/>
              <a:t>75</a:t>
            </a:r>
          </a:p>
        </p:txBody>
      </p:sp>
      <p:sp>
        <p:nvSpPr>
          <p:cNvPr id="15" name="CuadroTexto 14">
            <a:extLst>
              <a:ext uri="{FF2B5EF4-FFF2-40B4-BE49-F238E27FC236}">
                <a16:creationId xmlns:a16="http://schemas.microsoft.com/office/drawing/2014/main" id="{8AB3C6A0-9AF5-F3A1-BFF4-40BFB805BE1F}"/>
              </a:ext>
            </a:extLst>
          </p:cNvPr>
          <p:cNvSpPr txBox="1"/>
          <p:nvPr/>
        </p:nvSpPr>
        <p:spPr>
          <a:xfrm>
            <a:off x="3018016" y="1202765"/>
            <a:ext cx="482824" cy="307777"/>
          </a:xfrm>
          <a:prstGeom prst="rect">
            <a:avLst/>
          </a:prstGeom>
          <a:noFill/>
        </p:spPr>
        <p:txBody>
          <a:bodyPr wrap="none" rtlCol="0">
            <a:spAutoFit/>
          </a:bodyPr>
          <a:lstStyle/>
          <a:p>
            <a:r>
              <a:rPr lang="en-US" dirty="0"/>
              <a:t>100</a:t>
            </a:r>
          </a:p>
        </p:txBody>
      </p:sp>
      <p:sp>
        <p:nvSpPr>
          <p:cNvPr id="16" name="CuadroTexto 15">
            <a:extLst>
              <a:ext uri="{FF2B5EF4-FFF2-40B4-BE49-F238E27FC236}">
                <a16:creationId xmlns:a16="http://schemas.microsoft.com/office/drawing/2014/main" id="{95615D83-FCE3-5808-B0BE-23ACC743DA65}"/>
              </a:ext>
            </a:extLst>
          </p:cNvPr>
          <p:cNvSpPr txBox="1"/>
          <p:nvPr/>
        </p:nvSpPr>
        <p:spPr>
          <a:xfrm>
            <a:off x="6276975" y="1356653"/>
            <a:ext cx="1249060" cy="523220"/>
          </a:xfrm>
          <a:prstGeom prst="rect">
            <a:avLst/>
          </a:prstGeom>
          <a:noFill/>
        </p:spPr>
        <p:txBody>
          <a:bodyPr wrap="none" rtlCol="0">
            <a:spAutoFit/>
          </a:bodyPr>
          <a:lstStyle/>
          <a:p>
            <a:r>
              <a:rPr lang="en-US" b="1" dirty="0">
                <a:solidFill>
                  <a:srgbClr val="3767AF"/>
                </a:solidFill>
                <a:latin typeface="Ink Free" panose="03080402000500000000" pitchFamily="66" charset="0"/>
              </a:rPr>
              <a:t>High contrast</a:t>
            </a:r>
          </a:p>
          <a:p>
            <a:r>
              <a:rPr lang="en-US" b="1" dirty="0">
                <a:solidFill>
                  <a:srgbClr val="8CA4D1"/>
                </a:solidFill>
                <a:latin typeface="Ink Free" panose="03080402000500000000" pitchFamily="66" charset="0"/>
              </a:rPr>
              <a:t>Low contrast</a:t>
            </a:r>
          </a:p>
        </p:txBody>
      </p:sp>
      <p:sp>
        <p:nvSpPr>
          <p:cNvPr id="27" name="CuadroTexto 26">
            <a:extLst>
              <a:ext uri="{FF2B5EF4-FFF2-40B4-BE49-F238E27FC236}">
                <a16:creationId xmlns:a16="http://schemas.microsoft.com/office/drawing/2014/main" id="{3A63A0AE-3319-EB58-F0D4-104D4554690E}"/>
              </a:ext>
            </a:extLst>
          </p:cNvPr>
          <p:cNvSpPr txBox="1"/>
          <p:nvPr/>
        </p:nvSpPr>
        <p:spPr>
          <a:xfrm>
            <a:off x="6582635" y="681036"/>
            <a:ext cx="2210823" cy="523220"/>
          </a:xfrm>
          <a:prstGeom prst="rect">
            <a:avLst/>
          </a:prstGeom>
          <a:noFill/>
        </p:spPr>
        <p:txBody>
          <a:bodyPr wrap="square" rtlCol="0">
            <a:spAutoFit/>
          </a:bodyPr>
          <a:lstStyle/>
          <a:p>
            <a:r>
              <a:rPr lang="en-US" dirty="0">
                <a:latin typeface="Ink Free" panose="03080402000500000000" pitchFamily="66" charset="0"/>
              </a:rPr>
              <a:t>“</a:t>
            </a:r>
            <a:r>
              <a:rPr lang="en-US" i="1" dirty="0">
                <a:latin typeface="Ink Free" panose="03080402000500000000" pitchFamily="66" charset="0"/>
              </a:rPr>
              <a:t>Has more or less than half of the time elapsed?”</a:t>
            </a:r>
          </a:p>
        </p:txBody>
      </p:sp>
      <p:sp>
        <p:nvSpPr>
          <p:cNvPr id="2" name="CuadroTexto 1">
            <a:extLst>
              <a:ext uri="{FF2B5EF4-FFF2-40B4-BE49-F238E27FC236}">
                <a16:creationId xmlns:a16="http://schemas.microsoft.com/office/drawing/2014/main" id="{381083EF-AE07-B188-A0D2-BB5DF35FCC01}"/>
              </a:ext>
            </a:extLst>
          </p:cNvPr>
          <p:cNvSpPr txBox="1"/>
          <p:nvPr/>
        </p:nvSpPr>
        <p:spPr>
          <a:xfrm>
            <a:off x="4658213" y="2510559"/>
            <a:ext cx="1532996" cy="307777"/>
          </a:xfrm>
          <a:prstGeom prst="rect">
            <a:avLst/>
          </a:prstGeom>
          <a:noFill/>
        </p:spPr>
        <p:txBody>
          <a:bodyPr wrap="square" rtlCol="0">
            <a:spAutoFit/>
          </a:bodyPr>
          <a:lstStyle/>
          <a:p>
            <a:r>
              <a:rPr lang="en-US" b="1" dirty="0">
                <a:solidFill>
                  <a:srgbClr val="3767AF"/>
                </a:solidFill>
                <a:latin typeface="Ink Free" panose="03080402000500000000" pitchFamily="66" charset="0"/>
              </a:rPr>
              <a:t>Underestimation</a:t>
            </a:r>
            <a:endParaRPr lang="en-US" b="1" i="1" dirty="0">
              <a:solidFill>
                <a:srgbClr val="3767AF"/>
              </a:solidFill>
              <a:latin typeface="Ink Free" panose="03080402000500000000" pitchFamily="66" charset="0"/>
            </a:endParaRPr>
          </a:p>
        </p:txBody>
      </p:sp>
      <p:grpSp>
        <p:nvGrpSpPr>
          <p:cNvPr id="5" name="Google Shape;606;p74">
            <a:extLst>
              <a:ext uri="{FF2B5EF4-FFF2-40B4-BE49-F238E27FC236}">
                <a16:creationId xmlns:a16="http://schemas.microsoft.com/office/drawing/2014/main" id="{882B686C-BA53-F1BF-2FB8-B3B1C4588288}"/>
              </a:ext>
            </a:extLst>
          </p:cNvPr>
          <p:cNvGrpSpPr/>
          <p:nvPr/>
        </p:nvGrpSpPr>
        <p:grpSpPr>
          <a:xfrm>
            <a:off x="5060339" y="1797666"/>
            <a:ext cx="672901" cy="678950"/>
            <a:chOff x="7421325" y="2240850"/>
            <a:chExt cx="672901" cy="678950"/>
          </a:xfrm>
        </p:grpSpPr>
        <p:sp>
          <p:nvSpPr>
            <p:cNvPr id="13" name="Google Shape;607;p74">
              <a:extLst>
                <a:ext uri="{FF2B5EF4-FFF2-40B4-BE49-F238E27FC236}">
                  <a16:creationId xmlns:a16="http://schemas.microsoft.com/office/drawing/2014/main" id="{016303E8-301B-6161-5FAD-C1F5C62C7B5C}"/>
                </a:ext>
              </a:extLst>
            </p:cNvPr>
            <p:cNvSpPr txBox="1"/>
            <p:nvPr/>
          </p:nvSpPr>
          <p:spPr>
            <a:xfrm>
              <a:off x="7421326" y="2240850"/>
              <a:ext cx="6729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3100"/>
                <a:t>*</a:t>
              </a:r>
              <a:endParaRPr sz="3100"/>
            </a:p>
          </p:txBody>
        </p:sp>
        <p:grpSp>
          <p:nvGrpSpPr>
            <p:cNvPr id="17" name="Google Shape;608;p74">
              <a:extLst>
                <a:ext uri="{FF2B5EF4-FFF2-40B4-BE49-F238E27FC236}">
                  <a16:creationId xmlns:a16="http://schemas.microsoft.com/office/drawing/2014/main" id="{E3F805F1-96E0-E93F-47D1-41DD39D62AB3}"/>
                </a:ext>
              </a:extLst>
            </p:cNvPr>
            <p:cNvGrpSpPr/>
            <p:nvPr/>
          </p:nvGrpSpPr>
          <p:grpSpPr>
            <a:xfrm>
              <a:off x="7421325" y="2631723"/>
              <a:ext cx="672900" cy="288077"/>
              <a:chOff x="7421325" y="2631723"/>
              <a:chExt cx="672900" cy="288077"/>
            </a:xfrm>
          </p:grpSpPr>
          <p:cxnSp>
            <p:nvCxnSpPr>
              <p:cNvPr id="18" name="Google Shape;609;p74">
                <a:extLst>
                  <a:ext uri="{FF2B5EF4-FFF2-40B4-BE49-F238E27FC236}">
                    <a16:creationId xmlns:a16="http://schemas.microsoft.com/office/drawing/2014/main" id="{BCCD2386-0347-FDB7-6AB2-B8C6879A1290}"/>
                  </a:ext>
                </a:extLst>
              </p:cNvPr>
              <p:cNvCxnSpPr/>
              <p:nvPr/>
            </p:nvCxnSpPr>
            <p:spPr>
              <a:xfrm rot="10800000" flipH="1">
                <a:off x="7421325" y="2648950"/>
                <a:ext cx="672900" cy="2400"/>
              </a:xfrm>
              <a:prstGeom prst="straightConnector1">
                <a:avLst/>
              </a:prstGeom>
              <a:noFill/>
              <a:ln w="38100" cap="flat" cmpd="sng">
                <a:solidFill>
                  <a:schemeClr val="dk2"/>
                </a:solidFill>
                <a:prstDash val="solid"/>
                <a:round/>
                <a:headEnd type="none" w="med" len="med"/>
                <a:tailEnd type="none" w="med" len="med"/>
              </a:ln>
            </p:spPr>
          </p:cxnSp>
          <p:cxnSp>
            <p:nvCxnSpPr>
              <p:cNvPr id="19" name="Google Shape;610;p74">
                <a:extLst>
                  <a:ext uri="{FF2B5EF4-FFF2-40B4-BE49-F238E27FC236}">
                    <a16:creationId xmlns:a16="http://schemas.microsoft.com/office/drawing/2014/main" id="{B899197F-AC42-AAE4-23DF-0F689C2EE041}"/>
                  </a:ext>
                </a:extLst>
              </p:cNvPr>
              <p:cNvCxnSpPr/>
              <p:nvPr/>
            </p:nvCxnSpPr>
            <p:spPr>
              <a:xfrm rot="10800000">
                <a:off x="7440639" y="2634200"/>
                <a:ext cx="0" cy="285600"/>
              </a:xfrm>
              <a:prstGeom prst="straightConnector1">
                <a:avLst/>
              </a:prstGeom>
              <a:noFill/>
              <a:ln w="38100" cap="flat" cmpd="sng">
                <a:solidFill>
                  <a:schemeClr val="dk2"/>
                </a:solidFill>
                <a:prstDash val="solid"/>
                <a:round/>
                <a:headEnd type="none" w="med" len="med"/>
                <a:tailEnd type="none" w="med" len="med"/>
              </a:ln>
            </p:spPr>
          </p:cxnSp>
          <p:cxnSp>
            <p:nvCxnSpPr>
              <p:cNvPr id="20" name="Google Shape;611;p74">
                <a:extLst>
                  <a:ext uri="{FF2B5EF4-FFF2-40B4-BE49-F238E27FC236}">
                    <a16:creationId xmlns:a16="http://schemas.microsoft.com/office/drawing/2014/main" id="{846FCC23-F89A-5759-6A6F-66CED5791788}"/>
                  </a:ext>
                </a:extLst>
              </p:cNvPr>
              <p:cNvCxnSpPr/>
              <p:nvPr/>
            </p:nvCxnSpPr>
            <p:spPr>
              <a:xfrm rot="10800000">
                <a:off x="8074986" y="2631723"/>
                <a:ext cx="0" cy="285600"/>
              </a:xfrm>
              <a:prstGeom prst="straightConnector1">
                <a:avLst/>
              </a:prstGeom>
              <a:noFill/>
              <a:ln w="38100" cap="flat" cmpd="sng">
                <a:solidFill>
                  <a:schemeClr val="dk2"/>
                </a:solidFill>
                <a:prstDash val="solid"/>
                <a:round/>
                <a:headEnd type="none" w="med" len="med"/>
                <a:tailEnd type="none" w="med" len="med"/>
              </a:ln>
            </p:spPr>
          </p:cxnSp>
        </p:grpSp>
      </p:grpSp>
      <p:sp>
        <p:nvSpPr>
          <p:cNvPr id="23" name="Rectángulo 22">
            <a:extLst>
              <a:ext uri="{FF2B5EF4-FFF2-40B4-BE49-F238E27FC236}">
                <a16:creationId xmlns:a16="http://schemas.microsoft.com/office/drawing/2014/main" id="{3E755176-52B6-9798-A3F6-FD1CCB01A05D}"/>
              </a:ext>
            </a:extLst>
          </p:cNvPr>
          <p:cNvSpPr/>
          <p:nvPr/>
        </p:nvSpPr>
        <p:spPr>
          <a:xfrm>
            <a:off x="4692789" y="1356653"/>
            <a:ext cx="1461343" cy="3627209"/>
          </a:xfrm>
          <a:prstGeom prst="rect">
            <a:avLst/>
          </a:prstGeom>
          <a:solidFill>
            <a:srgbClr val="D9D9D9">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Conector recto de flecha 23">
            <a:extLst>
              <a:ext uri="{FF2B5EF4-FFF2-40B4-BE49-F238E27FC236}">
                <a16:creationId xmlns:a16="http://schemas.microsoft.com/office/drawing/2014/main" id="{08A6D453-1FF1-A395-60CC-D33CE68949D6}"/>
              </a:ext>
            </a:extLst>
          </p:cNvPr>
          <p:cNvCxnSpPr/>
          <p:nvPr/>
        </p:nvCxnSpPr>
        <p:spPr>
          <a:xfrm>
            <a:off x="6276975" y="2571750"/>
            <a:ext cx="2466975"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F0B6880D-7FB5-696A-7D6C-8A49A5CC33C9}"/>
              </a:ext>
            </a:extLst>
          </p:cNvPr>
          <p:cNvSpPr txBox="1"/>
          <p:nvPr/>
        </p:nvSpPr>
        <p:spPr>
          <a:xfrm>
            <a:off x="6238332" y="1944838"/>
            <a:ext cx="989373" cy="307777"/>
          </a:xfrm>
          <a:prstGeom prst="rect">
            <a:avLst/>
          </a:prstGeom>
          <a:noFill/>
        </p:spPr>
        <p:txBody>
          <a:bodyPr wrap="none" rtlCol="0">
            <a:spAutoFit/>
          </a:bodyPr>
          <a:lstStyle/>
          <a:p>
            <a:r>
              <a:rPr lang="en-US" dirty="0"/>
              <a:t>Time(30s)</a:t>
            </a:r>
          </a:p>
        </p:txBody>
      </p:sp>
      <p:cxnSp>
        <p:nvCxnSpPr>
          <p:cNvPr id="26" name="Conector recto 25">
            <a:extLst>
              <a:ext uri="{FF2B5EF4-FFF2-40B4-BE49-F238E27FC236}">
                <a16:creationId xmlns:a16="http://schemas.microsoft.com/office/drawing/2014/main" id="{752192CB-362E-7117-BFB2-70586CD6D9D7}"/>
              </a:ext>
            </a:extLst>
          </p:cNvPr>
          <p:cNvCxnSpPr/>
          <p:nvPr/>
        </p:nvCxnSpPr>
        <p:spPr>
          <a:xfrm>
            <a:off x="7429500" y="2230275"/>
            <a:ext cx="0" cy="648021"/>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E325F162-BE98-733A-EC32-1887C4862B19}"/>
              </a:ext>
            </a:extLst>
          </p:cNvPr>
          <p:cNvSpPr txBox="1"/>
          <p:nvPr/>
        </p:nvSpPr>
        <p:spPr>
          <a:xfrm>
            <a:off x="6686550" y="3436347"/>
            <a:ext cx="1171562" cy="523220"/>
          </a:xfrm>
          <a:prstGeom prst="rect">
            <a:avLst/>
          </a:prstGeom>
          <a:noFill/>
        </p:spPr>
        <p:txBody>
          <a:bodyPr wrap="square" rtlCol="0">
            <a:spAutoFit/>
          </a:bodyPr>
          <a:lstStyle/>
          <a:p>
            <a:r>
              <a:rPr lang="en-US" dirty="0">
                <a:latin typeface="Ink Free" panose="03080402000500000000" pitchFamily="66" charset="0"/>
              </a:rPr>
              <a:t>Objective half (15s)</a:t>
            </a:r>
          </a:p>
        </p:txBody>
      </p:sp>
      <p:sp>
        <p:nvSpPr>
          <p:cNvPr id="29" name="CuadroTexto 28">
            <a:extLst>
              <a:ext uri="{FF2B5EF4-FFF2-40B4-BE49-F238E27FC236}">
                <a16:creationId xmlns:a16="http://schemas.microsoft.com/office/drawing/2014/main" id="{ABE41609-EE66-74FA-FEE3-7D3B46BF9A67}"/>
              </a:ext>
            </a:extLst>
          </p:cNvPr>
          <p:cNvSpPr txBox="1"/>
          <p:nvPr/>
        </p:nvSpPr>
        <p:spPr>
          <a:xfrm>
            <a:off x="6453181" y="2702005"/>
            <a:ext cx="1171562" cy="523220"/>
          </a:xfrm>
          <a:prstGeom prst="rect">
            <a:avLst/>
          </a:prstGeom>
          <a:noFill/>
        </p:spPr>
        <p:txBody>
          <a:bodyPr wrap="square" rtlCol="0">
            <a:spAutoFit/>
          </a:bodyPr>
          <a:lstStyle/>
          <a:p>
            <a:r>
              <a:rPr lang="en-US" dirty="0">
                <a:latin typeface="Ink Free" panose="03080402000500000000" pitchFamily="66" charset="0"/>
              </a:rPr>
              <a:t>45% </a:t>
            </a:r>
            <a:r>
              <a:rPr lang="en-US" dirty="0" err="1">
                <a:latin typeface="Ink Free" panose="03080402000500000000" pitchFamily="66" charset="0"/>
              </a:rPr>
              <a:t>sp</a:t>
            </a:r>
            <a:endParaRPr lang="en-US" dirty="0">
              <a:latin typeface="Ink Free" panose="03080402000500000000" pitchFamily="66" charset="0"/>
            </a:endParaRPr>
          </a:p>
          <a:p>
            <a:r>
              <a:rPr lang="en-US" dirty="0">
                <a:latin typeface="Ink Free" panose="03080402000500000000" pitchFamily="66" charset="0"/>
              </a:rPr>
              <a:t>(13,5s)</a:t>
            </a:r>
          </a:p>
        </p:txBody>
      </p:sp>
      <p:cxnSp>
        <p:nvCxnSpPr>
          <p:cNvPr id="30" name="Conector: curvado 29">
            <a:extLst>
              <a:ext uri="{FF2B5EF4-FFF2-40B4-BE49-F238E27FC236}">
                <a16:creationId xmlns:a16="http://schemas.microsoft.com/office/drawing/2014/main" id="{831583B7-BFDB-35E5-D428-346117686CDB}"/>
              </a:ext>
            </a:extLst>
          </p:cNvPr>
          <p:cNvCxnSpPr>
            <a:cxnSpLocks/>
          </p:cNvCxnSpPr>
          <p:nvPr/>
        </p:nvCxnSpPr>
        <p:spPr>
          <a:xfrm rot="16200000" flipV="1">
            <a:off x="7143151" y="3164646"/>
            <a:ext cx="572699" cy="1"/>
          </a:xfrm>
          <a:prstGeom prst="curved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D8C91648-CEB6-7E9E-B119-B69167D4FA2B}"/>
              </a:ext>
            </a:extLst>
          </p:cNvPr>
          <p:cNvCxnSpPr/>
          <p:nvPr/>
        </p:nvCxnSpPr>
        <p:spPr>
          <a:xfrm>
            <a:off x="7038962" y="2401012"/>
            <a:ext cx="0" cy="341476"/>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03B2297A-2356-8341-0D47-8D6DFF523BF3}"/>
              </a:ext>
            </a:extLst>
          </p:cNvPr>
          <p:cNvSpPr txBox="1"/>
          <p:nvPr/>
        </p:nvSpPr>
        <p:spPr>
          <a:xfrm>
            <a:off x="3362120" y="4722252"/>
            <a:ext cx="1415772" cy="261610"/>
          </a:xfrm>
          <a:prstGeom prst="rect">
            <a:avLst/>
          </a:prstGeom>
          <a:noFill/>
        </p:spPr>
        <p:txBody>
          <a:bodyPr wrap="none" rtlCol="0">
            <a:spAutoFit/>
          </a:bodyPr>
          <a:lstStyle/>
          <a:p>
            <a:r>
              <a:rPr lang="en-US" sz="1100" dirty="0"/>
              <a:t>45% sampling point</a:t>
            </a:r>
            <a:endParaRPr lang="en-US" dirty="0"/>
          </a:p>
        </p:txBody>
      </p:sp>
    </p:spTree>
    <p:extLst>
      <p:ext uri="{BB962C8B-B14F-4D97-AF65-F5344CB8AC3E}">
        <p14:creationId xmlns:p14="http://schemas.microsoft.com/office/powerpoint/2010/main" val="37457106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576"/>
        <p:cNvGrpSpPr/>
        <p:nvPr/>
      </p:nvGrpSpPr>
      <p:grpSpPr>
        <a:xfrm>
          <a:off x="0" y="0"/>
          <a:ext cx="0" cy="0"/>
          <a:chOff x="0" y="0"/>
          <a:chExt cx="0" cy="0"/>
        </a:xfrm>
      </p:grpSpPr>
      <p:sp>
        <p:nvSpPr>
          <p:cNvPr id="21" name="Rectángulo: esquinas redondeadas 20">
            <a:extLst>
              <a:ext uri="{FF2B5EF4-FFF2-40B4-BE49-F238E27FC236}">
                <a16:creationId xmlns:a16="http://schemas.microsoft.com/office/drawing/2014/main" id="{16C3C180-B17D-EAA8-F215-162E7631EA9D}"/>
              </a:ext>
            </a:extLst>
          </p:cNvPr>
          <p:cNvSpPr/>
          <p:nvPr/>
        </p:nvSpPr>
        <p:spPr>
          <a:xfrm>
            <a:off x="4044862" y="3571875"/>
            <a:ext cx="533388" cy="116350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ángulo: esquinas redondeadas 21">
            <a:extLst>
              <a:ext uri="{FF2B5EF4-FFF2-40B4-BE49-F238E27FC236}">
                <a16:creationId xmlns:a16="http://schemas.microsoft.com/office/drawing/2014/main" id="{93825619-2390-FE51-F785-A6EB915AA69C}"/>
              </a:ext>
            </a:extLst>
          </p:cNvPr>
          <p:cNvSpPr/>
          <p:nvPr/>
        </p:nvSpPr>
        <p:spPr>
          <a:xfrm>
            <a:off x="3476850" y="3390900"/>
            <a:ext cx="533388" cy="1340803"/>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esquinas redondeadas 5">
            <a:extLst>
              <a:ext uri="{FF2B5EF4-FFF2-40B4-BE49-F238E27FC236}">
                <a16:creationId xmlns:a16="http://schemas.microsoft.com/office/drawing/2014/main" id="{C9841A89-FA86-EC5B-A35C-423AE8BD0BD2}"/>
              </a:ext>
            </a:extLst>
          </p:cNvPr>
          <p:cNvSpPr/>
          <p:nvPr/>
        </p:nvSpPr>
        <p:spPr>
          <a:xfrm>
            <a:off x="5400675" y="2781300"/>
            <a:ext cx="533388" cy="194455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esquinas redondeadas 6">
            <a:extLst>
              <a:ext uri="{FF2B5EF4-FFF2-40B4-BE49-F238E27FC236}">
                <a16:creationId xmlns:a16="http://schemas.microsoft.com/office/drawing/2014/main" id="{F9D6D989-50BB-88FB-AA6C-16C693C1E2B8}"/>
              </a:ext>
            </a:extLst>
          </p:cNvPr>
          <p:cNvSpPr/>
          <p:nvPr/>
        </p:nvSpPr>
        <p:spPr>
          <a:xfrm>
            <a:off x="4848225" y="3276602"/>
            <a:ext cx="533388" cy="1449257"/>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Google Shape;577;p73"/>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Main studies - Results</a:t>
            </a:r>
            <a:endParaRPr dirty="0">
              <a:solidFill>
                <a:schemeClr val="lt1"/>
              </a:solidFill>
              <a:latin typeface="Gugi"/>
              <a:ea typeface="Gugi"/>
              <a:cs typeface="Gugi"/>
              <a:sym typeface="Gugi"/>
            </a:endParaRPr>
          </a:p>
        </p:txBody>
      </p:sp>
      <p:sp>
        <p:nvSpPr>
          <p:cNvPr id="578" name="Google Shape;578;p73"/>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endParaRPr dirty="0"/>
          </a:p>
        </p:txBody>
      </p:sp>
      <p:pic>
        <p:nvPicPr>
          <p:cNvPr id="579" name="Google Shape;579;p73"/>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581" name="Google Shape;581;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36</a:t>
            </a:fld>
            <a:endParaRPr/>
          </a:p>
        </p:txBody>
      </p:sp>
      <p:cxnSp>
        <p:nvCxnSpPr>
          <p:cNvPr id="3" name="Conector recto 2">
            <a:extLst>
              <a:ext uri="{FF2B5EF4-FFF2-40B4-BE49-F238E27FC236}">
                <a16:creationId xmlns:a16="http://schemas.microsoft.com/office/drawing/2014/main" id="{89E92F75-766A-53F9-A9DD-6A0BED27C186}"/>
              </a:ext>
            </a:extLst>
          </p:cNvPr>
          <p:cNvCxnSpPr/>
          <p:nvPr/>
        </p:nvCxnSpPr>
        <p:spPr>
          <a:xfrm>
            <a:off x="3476625" y="4725859"/>
            <a:ext cx="26254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406460CE-CA99-E5A1-14F7-5F50DC1614E0}"/>
              </a:ext>
            </a:extLst>
          </p:cNvPr>
          <p:cNvCxnSpPr>
            <a:cxnSpLocks/>
          </p:cNvCxnSpPr>
          <p:nvPr/>
        </p:nvCxnSpPr>
        <p:spPr>
          <a:xfrm flipV="1">
            <a:off x="3476625" y="1174525"/>
            <a:ext cx="0" cy="35527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C5C360B5-1D79-4E9D-4551-17C05F44F11F}"/>
              </a:ext>
            </a:extLst>
          </p:cNvPr>
          <p:cNvSpPr txBox="1"/>
          <p:nvPr/>
        </p:nvSpPr>
        <p:spPr>
          <a:xfrm>
            <a:off x="4692789" y="4722252"/>
            <a:ext cx="1415772" cy="261610"/>
          </a:xfrm>
          <a:prstGeom prst="rect">
            <a:avLst/>
          </a:prstGeom>
          <a:noFill/>
        </p:spPr>
        <p:txBody>
          <a:bodyPr wrap="none" rtlCol="0">
            <a:spAutoFit/>
          </a:bodyPr>
          <a:lstStyle/>
          <a:p>
            <a:r>
              <a:rPr lang="en-US" sz="1100" dirty="0"/>
              <a:t>55% sampling point</a:t>
            </a:r>
            <a:endParaRPr lang="en-US" dirty="0"/>
          </a:p>
        </p:txBody>
      </p:sp>
      <p:sp>
        <p:nvSpPr>
          <p:cNvPr id="9" name="CuadroTexto 8">
            <a:extLst>
              <a:ext uri="{FF2B5EF4-FFF2-40B4-BE49-F238E27FC236}">
                <a16:creationId xmlns:a16="http://schemas.microsoft.com/office/drawing/2014/main" id="{C8D24CBB-E962-DBF2-38CF-7A93C4499F0F}"/>
              </a:ext>
            </a:extLst>
          </p:cNvPr>
          <p:cNvSpPr txBox="1"/>
          <p:nvPr/>
        </p:nvSpPr>
        <p:spPr>
          <a:xfrm rot="16200000">
            <a:off x="2439471" y="2934476"/>
            <a:ext cx="1346844" cy="246221"/>
          </a:xfrm>
          <a:prstGeom prst="rect">
            <a:avLst/>
          </a:prstGeom>
          <a:noFill/>
        </p:spPr>
        <p:txBody>
          <a:bodyPr wrap="none" rtlCol="0">
            <a:spAutoFit/>
          </a:bodyPr>
          <a:lstStyle/>
          <a:p>
            <a:r>
              <a:rPr lang="en-US" sz="1000" dirty="0"/>
              <a:t>Percentage of errors</a:t>
            </a:r>
          </a:p>
        </p:txBody>
      </p:sp>
      <p:sp>
        <p:nvSpPr>
          <p:cNvPr id="10" name="CuadroTexto 9">
            <a:extLst>
              <a:ext uri="{FF2B5EF4-FFF2-40B4-BE49-F238E27FC236}">
                <a16:creationId xmlns:a16="http://schemas.microsoft.com/office/drawing/2014/main" id="{5290C643-342B-A6C4-B45F-E52E3D513CBA}"/>
              </a:ext>
            </a:extLst>
          </p:cNvPr>
          <p:cNvSpPr txBox="1"/>
          <p:nvPr/>
        </p:nvSpPr>
        <p:spPr>
          <a:xfrm>
            <a:off x="3195162" y="4577988"/>
            <a:ext cx="284052" cy="307777"/>
          </a:xfrm>
          <a:prstGeom prst="rect">
            <a:avLst/>
          </a:prstGeom>
          <a:noFill/>
        </p:spPr>
        <p:txBody>
          <a:bodyPr wrap="none" rtlCol="0">
            <a:spAutoFit/>
          </a:bodyPr>
          <a:lstStyle/>
          <a:p>
            <a:r>
              <a:rPr lang="en-US" dirty="0"/>
              <a:t>0</a:t>
            </a:r>
          </a:p>
        </p:txBody>
      </p:sp>
      <p:sp>
        <p:nvSpPr>
          <p:cNvPr id="11" name="CuadroTexto 10">
            <a:extLst>
              <a:ext uri="{FF2B5EF4-FFF2-40B4-BE49-F238E27FC236}">
                <a16:creationId xmlns:a16="http://schemas.microsoft.com/office/drawing/2014/main" id="{AC333CFE-4E31-2495-A9A7-ECAE86D8F3BB}"/>
              </a:ext>
            </a:extLst>
          </p:cNvPr>
          <p:cNvSpPr txBox="1"/>
          <p:nvPr/>
        </p:nvSpPr>
        <p:spPr>
          <a:xfrm>
            <a:off x="3093187" y="3728142"/>
            <a:ext cx="383438" cy="307777"/>
          </a:xfrm>
          <a:prstGeom prst="rect">
            <a:avLst/>
          </a:prstGeom>
          <a:noFill/>
        </p:spPr>
        <p:txBody>
          <a:bodyPr wrap="none" rtlCol="0">
            <a:spAutoFit/>
          </a:bodyPr>
          <a:lstStyle/>
          <a:p>
            <a:r>
              <a:rPr lang="en-US" dirty="0"/>
              <a:t>25</a:t>
            </a:r>
          </a:p>
        </p:txBody>
      </p:sp>
      <p:sp>
        <p:nvSpPr>
          <p:cNvPr id="12" name="CuadroTexto 11">
            <a:extLst>
              <a:ext uri="{FF2B5EF4-FFF2-40B4-BE49-F238E27FC236}">
                <a16:creationId xmlns:a16="http://schemas.microsoft.com/office/drawing/2014/main" id="{D2CB2E10-B67A-1B07-C4C1-095E5400EFF7}"/>
              </a:ext>
            </a:extLst>
          </p:cNvPr>
          <p:cNvSpPr txBox="1"/>
          <p:nvPr/>
        </p:nvSpPr>
        <p:spPr>
          <a:xfrm>
            <a:off x="3099728" y="2878296"/>
            <a:ext cx="383438" cy="307777"/>
          </a:xfrm>
          <a:prstGeom prst="rect">
            <a:avLst/>
          </a:prstGeom>
          <a:noFill/>
        </p:spPr>
        <p:txBody>
          <a:bodyPr wrap="none" rtlCol="0">
            <a:spAutoFit/>
          </a:bodyPr>
          <a:lstStyle/>
          <a:p>
            <a:r>
              <a:rPr lang="en-US" dirty="0"/>
              <a:t>50</a:t>
            </a:r>
          </a:p>
        </p:txBody>
      </p:sp>
      <p:sp>
        <p:nvSpPr>
          <p:cNvPr id="14" name="CuadroTexto 13">
            <a:extLst>
              <a:ext uri="{FF2B5EF4-FFF2-40B4-BE49-F238E27FC236}">
                <a16:creationId xmlns:a16="http://schemas.microsoft.com/office/drawing/2014/main" id="{E0C6C45F-0AED-AE75-0C9C-C90C4E544EF3}"/>
              </a:ext>
            </a:extLst>
          </p:cNvPr>
          <p:cNvSpPr txBox="1"/>
          <p:nvPr/>
        </p:nvSpPr>
        <p:spPr>
          <a:xfrm>
            <a:off x="3117402" y="2028450"/>
            <a:ext cx="383438" cy="307777"/>
          </a:xfrm>
          <a:prstGeom prst="rect">
            <a:avLst/>
          </a:prstGeom>
          <a:noFill/>
        </p:spPr>
        <p:txBody>
          <a:bodyPr wrap="none" rtlCol="0">
            <a:spAutoFit/>
          </a:bodyPr>
          <a:lstStyle/>
          <a:p>
            <a:r>
              <a:rPr lang="en-US" dirty="0"/>
              <a:t>75</a:t>
            </a:r>
          </a:p>
        </p:txBody>
      </p:sp>
      <p:sp>
        <p:nvSpPr>
          <p:cNvPr id="15" name="CuadroTexto 14">
            <a:extLst>
              <a:ext uri="{FF2B5EF4-FFF2-40B4-BE49-F238E27FC236}">
                <a16:creationId xmlns:a16="http://schemas.microsoft.com/office/drawing/2014/main" id="{8AB3C6A0-9AF5-F3A1-BFF4-40BFB805BE1F}"/>
              </a:ext>
            </a:extLst>
          </p:cNvPr>
          <p:cNvSpPr txBox="1"/>
          <p:nvPr/>
        </p:nvSpPr>
        <p:spPr>
          <a:xfrm>
            <a:off x="3018016" y="1202765"/>
            <a:ext cx="482824" cy="307777"/>
          </a:xfrm>
          <a:prstGeom prst="rect">
            <a:avLst/>
          </a:prstGeom>
          <a:noFill/>
        </p:spPr>
        <p:txBody>
          <a:bodyPr wrap="none" rtlCol="0">
            <a:spAutoFit/>
          </a:bodyPr>
          <a:lstStyle/>
          <a:p>
            <a:r>
              <a:rPr lang="en-US" dirty="0"/>
              <a:t>100</a:t>
            </a:r>
          </a:p>
        </p:txBody>
      </p:sp>
      <p:sp>
        <p:nvSpPr>
          <p:cNvPr id="16" name="CuadroTexto 15">
            <a:extLst>
              <a:ext uri="{FF2B5EF4-FFF2-40B4-BE49-F238E27FC236}">
                <a16:creationId xmlns:a16="http://schemas.microsoft.com/office/drawing/2014/main" id="{95615D83-FCE3-5808-B0BE-23ACC743DA65}"/>
              </a:ext>
            </a:extLst>
          </p:cNvPr>
          <p:cNvSpPr txBox="1"/>
          <p:nvPr/>
        </p:nvSpPr>
        <p:spPr>
          <a:xfrm>
            <a:off x="6276975" y="1356653"/>
            <a:ext cx="1249060" cy="523220"/>
          </a:xfrm>
          <a:prstGeom prst="rect">
            <a:avLst/>
          </a:prstGeom>
          <a:noFill/>
        </p:spPr>
        <p:txBody>
          <a:bodyPr wrap="none" rtlCol="0">
            <a:spAutoFit/>
          </a:bodyPr>
          <a:lstStyle/>
          <a:p>
            <a:r>
              <a:rPr lang="en-US" b="1" dirty="0">
                <a:solidFill>
                  <a:srgbClr val="3767AF"/>
                </a:solidFill>
                <a:latin typeface="Ink Free" panose="03080402000500000000" pitchFamily="66" charset="0"/>
              </a:rPr>
              <a:t>High contrast</a:t>
            </a:r>
          </a:p>
          <a:p>
            <a:r>
              <a:rPr lang="en-US" b="1" dirty="0">
                <a:solidFill>
                  <a:srgbClr val="8CA4D1"/>
                </a:solidFill>
                <a:latin typeface="Ink Free" panose="03080402000500000000" pitchFamily="66" charset="0"/>
              </a:rPr>
              <a:t>Low contrast</a:t>
            </a:r>
          </a:p>
        </p:txBody>
      </p:sp>
      <p:sp>
        <p:nvSpPr>
          <p:cNvPr id="27" name="CuadroTexto 26">
            <a:extLst>
              <a:ext uri="{FF2B5EF4-FFF2-40B4-BE49-F238E27FC236}">
                <a16:creationId xmlns:a16="http://schemas.microsoft.com/office/drawing/2014/main" id="{3A63A0AE-3319-EB58-F0D4-104D4554690E}"/>
              </a:ext>
            </a:extLst>
          </p:cNvPr>
          <p:cNvSpPr txBox="1"/>
          <p:nvPr/>
        </p:nvSpPr>
        <p:spPr>
          <a:xfrm>
            <a:off x="6582635" y="681036"/>
            <a:ext cx="2210823" cy="523220"/>
          </a:xfrm>
          <a:prstGeom prst="rect">
            <a:avLst/>
          </a:prstGeom>
          <a:noFill/>
        </p:spPr>
        <p:txBody>
          <a:bodyPr wrap="square" rtlCol="0">
            <a:spAutoFit/>
          </a:bodyPr>
          <a:lstStyle/>
          <a:p>
            <a:r>
              <a:rPr lang="en-US" dirty="0">
                <a:latin typeface="Ink Free" panose="03080402000500000000" pitchFamily="66" charset="0"/>
              </a:rPr>
              <a:t>“</a:t>
            </a:r>
            <a:r>
              <a:rPr lang="en-US" i="1" dirty="0">
                <a:latin typeface="Ink Free" panose="03080402000500000000" pitchFamily="66" charset="0"/>
              </a:rPr>
              <a:t>Has more or less than half of the time elapsed?”</a:t>
            </a:r>
          </a:p>
        </p:txBody>
      </p:sp>
      <p:sp>
        <p:nvSpPr>
          <p:cNvPr id="2" name="CuadroTexto 1">
            <a:extLst>
              <a:ext uri="{FF2B5EF4-FFF2-40B4-BE49-F238E27FC236}">
                <a16:creationId xmlns:a16="http://schemas.microsoft.com/office/drawing/2014/main" id="{381083EF-AE07-B188-A0D2-BB5DF35FCC01}"/>
              </a:ext>
            </a:extLst>
          </p:cNvPr>
          <p:cNvSpPr txBox="1"/>
          <p:nvPr/>
        </p:nvSpPr>
        <p:spPr>
          <a:xfrm>
            <a:off x="4658213" y="2510559"/>
            <a:ext cx="1532996" cy="307777"/>
          </a:xfrm>
          <a:prstGeom prst="rect">
            <a:avLst/>
          </a:prstGeom>
          <a:noFill/>
        </p:spPr>
        <p:txBody>
          <a:bodyPr wrap="square" rtlCol="0">
            <a:spAutoFit/>
          </a:bodyPr>
          <a:lstStyle/>
          <a:p>
            <a:r>
              <a:rPr lang="en-US" b="1" dirty="0">
                <a:solidFill>
                  <a:srgbClr val="3767AF"/>
                </a:solidFill>
                <a:latin typeface="Ink Free" panose="03080402000500000000" pitchFamily="66" charset="0"/>
              </a:rPr>
              <a:t>Underestimation</a:t>
            </a:r>
            <a:endParaRPr lang="en-US" b="1" i="1" dirty="0">
              <a:solidFill>
                <a:srgbClr val="3767AF"/>
              </a:solidFill>
              <a:latin typeface="Ink Free" panose="03080402000500000000" pitchFamily="66" charset="0"/>
            </a:endParaRPr>
          </a:p>
        </p:txBody>
      </p:sp>
      <p:grpSp>
        <p:nvGrpSpPr>
          <p:cNvPr id="5" name="Google Shape;606;p74">
            <a:extLst>
              <a:ext uri="{FF2B5EF4-FFF2-40B4-BE49-F238E27FC236}">
                <a16:creationId xmlns:a16="http://schemas.microsoft.com/office/drawing/2014/main" id="{882B686C-BA53-F1BF-2FB8-B3B1C4588288}"/>
              </a:ext>
            </a:extLst>
          </p:cNvPr>
          <p:cNvGrpSpPr/>
          <p:nvPr/>
        </p:nvGrpSpPr>
        <p:grpSpPr>
          <a:xfrm>
            <a:off x="5060339" y="1797666"/>
            <a:ext cx="672901" cy="678950"/>
            <a:chOff x="7421325" y="2240850"/>
            <a:chExt cx="672901" cy="678950"/>
          </a:xfrm>
        </p:grpSpPr>
        <p:sp>
          <p:nvSpPr>
            <p:cNvPr id="13" name="Google Shape;607;p74">
              <a:extLst>
                <a:ext uri="{FF2B5EF4-FFF2-40B4-BE49-F238E27FC236}">
                  <a16:creationId xmlns:a16="http://schemas.microsoft.com/office/drawing/2014/main" id="{016303E8-301B-6161-5FAD-C1F5C62C7B5C}"/>
                </a:ext>
              </a:extLst>
            </p:cNvPr>
            <p:cNvSpPr txBox="1"/>
            <p:nvPr/>
          </p:nvSpPr>
          <p:spPr>
            <a:xfrm>
              <a:off x="7421326" y="2240850"/>
              <a:ext cx="6729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3100"/>
                <a:t>*</a:t>
              </a:r>
              <a:endParaRPr sz="3100"/>
            </a:p>
          </p:txBody>
        </p:sp>
        <p:grpSp>
          <p:nvGrpSpPr>
            <p:cNvPr id="17" name="Google Shape;608;p74">
              <a:extLst>
                <a:ext uri="{FF2B5EF4-FFF2-40B4-BE49-F238E27FC236}">
                  <a16:creationId xmlns:a16="http://schemas.microsoft.com/office/drawing/2014/main" id="{E3F805F1-96E0-E93F-47D1-41DD39D62AB3}"/>
                </a:ext>
              </a:extLst>
            </p:cNvPr>
            <p:cNvGrpSpPr/>
            <p:nvPr/>
          </p:nvGrpSpPr>
          <p:grpSpPr>
            <a:xfrm>
              <a:off x="7421325" y="2631723"/>
              <a:ext cx="672900" cy="288077"/>
              <a:chOff x="7421325" y="2631723"/>
              <a:chExt cx="672900" cy="288077"/>
            </a:xfrm>
          </p:grpSpPr>
          <p:cxnSp>
            <p:nvCxnSpPr>
              <p:cNvPr id="18" name="Google Shape;609;p74">
                <a:extLst>
                  <a:ext uri="{FF2B5EF4-FFF2-40B4-BE49-F238E27FC236}">
                    <a16:creationId xmlns:a16="http://schemas.microsoft.com/office/drawing/2014/main" id="{BCCD2386-0347-FDB7-6AB2-B8C6879A1290}"/>
                  </a:ext>
                </a:extLst>
              </p:cNvPr>
              <p:cNvCxnSpPr/>
              <p:nvPr/>
            </p:nvCxnSpPr>
            <p:spPr>
              <a:xfrm rot="10800000" flipH="1">
                <a:off x="7421325" y="2648950"/>
                <a:ext cx="672900" cy="2400"/>
              </a:xfrm>
              <a:prstGeom prst="straightConnector1">
                <a:avLst/>
              </a:prstGeom>
              <a:noFill/>
              <a:ln w="38100" cap="flat" cmpd="sng">
                <a:solidFill>
                  <a:schemeClr val="dk2"/>
                </a:solidFill>
                <a:prstDash val="solid"/>
                <a:round/>
                <a:headEnd type="none" w="med" len="med"/>
                <a:tailEnd type="none" w="med" len="med"/>
              </a:ln>
            </p:spPr>
          </p:cxnSp>
          <p:cxnSp>
            <p:nvCxnSpPr>
              <p:cNvPr id="19" name="Google Shape;610;p74">
                <a:extLst>
                  <a:ext uri="{FF2B5EF4-FFF2-40B4-BE49-F238E27FC236}">
                    <a16:creationId xmlns:a16="http://schemas.microsoft.com/office/drawing/2014/main" id="{B899197F-AC42-AAE4-23DF-0F689C2EE041}"/>
                  </a:ext>
                </a:extLst>
              </p:cNvPr>
              <p:cNvCxnSpPr/>
              <p:nvPr/>
            </p:nvCxnSpPr>
            <p:spPr>
              <a:xfrm rot="10800000">
                <a:off x="7440639" y="2634200"/>
                <a:ext cx="0" cy="285600"/>
              </a:xfrm>
              <a:prstGeom prst="straightConnector1">
                <a:avLst/>
              </a:prstGeom>
              <a:noFill/>
              <a:ln w="38100" cap="flat" cmpd="sng">
                <a:solidFill>
                  <a:schemeClr val="dk2"/>
                </a:solidFill>
                <a:prstDash val="solid"/>
                <a:round/>
                <a:headEnd type="none" w="med" len="med"/>
                <a:tailEnd type="none" w="med" len="med"/>
              </a:ln>
            </p:spPr>
          </p:cxnSp>
          <p:cxnSp>
            <p:nvCxnSpPr>
              <p:cNvPr id="20" name="Google Shape;611;p74">
                <a:extLst>
                  <a:ext uri="{FF2B5EF4-FFF2-40B4-BE49-F238E27FC236}">
                    <a16:creationId xmlns:a16="http://schemas.microsoft.com/office/drawing/2014/main" id="{846FCC23-F89A-5759-6A6F-66CED5791788}"/>
                  </a:ext>
                </a:extLst>
              </p:cNvPr>
              <p:cNvCxnSpPr/>
              <p:nvPr/>
            </p:nvCxnSpPr>
            <p:spPr>
              <a:xfrm rot="10800000">
                <a:off x="8074986" y="2631723"/>
                <a:ext cx="0" cy="285600"/>
              </a:xfrm>
              <a:prstGeom prst="straightConnector1">
                <a:avLst/>
              </a:prstGeom>
              <a:noFill/>
              <a:ln w="38100" cap="flat" cmpd="sng">
                <a:solidFill>
                  <a:schemeClr val="dk2"/>
                </a:solidFill>
                <a:prstDash val="solid"/>
                <a:round/>
                <a:headEnd type="none" w="med" len="med"/>
                <a:tailEnd type="none" w="med" len="med"/>
              </a:ln>
            </p:spPr>
          </p:cxnSp>
        </p:grpSp>
      </p:grpSp>
      <p:sp>
        <p:nvSpPr>
          <p:cNvPr id="23" name="Rectángulo 22">
            <a:extLst>
              <a:ext uri="{FF2B5EF4-FFF2-40B4-BE49-F238E27FC236}">
                <a16:creationId xmlns:a16="http://schemas.microsoft.com/office/drawing/2014/main" id="{3E755176-52B6-9798-A3F6-FD1CCB01A05D}"/>
              </a:ext>
            </a:extLst>
          </p:cNvPr>
          <p:cNvSpPr/>
          <p:nvPr/>
        </p:nvSpPr>
        <p:spPr>
          <a:xfrm>
            <a:off x="4692789" y="1356653"/>
            <a:ext cx="1461343" cy="3627209"/>
          </a:xfrm>
          <a:prstGeom prst="rect">
            <a:avLst/>
          </a:prstGeom>
          <a:solidFill>
            <a:srgbClr val="D9D9D9">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Conector recto de flecha 23">
            <a:extLst>
              <a:ext uri="{FF2B5EF4-FFF2-40B4-BE49-F238E27FC236}">
                <a16:creationId xmlns:a16="http://schemas.microsoft.com/office/drawing/2014/main" id="{08A6D453-1FF1-A395-60CC-D33CE68949D6}"/>
              </a:ext>
            </a:extLst>
          </p:cNvPr>
          <p:cNvCxnSpPr/>
          <p:nvPr/>
        </p:nvCxnSpPr>
        <p:spPr>
          <a:xfrm>
            <a:off x="6276975" y="2571750"/>
            <a:ext cx="2466975"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F0B6880D-7FB5-696A-7D6C-8A49A5CC33C9}"/>
              </a:ext>
            </a:extLst>
          </p:cNvPr>
          <p:cNvSpPr txBox="1"/>
          <p:nvPr/>
        </p:nvSpPr>
        <p:spPr>
          <a:xfrm>
            <a:off x="6238332" y="1944838"/>
            <a:ext cx="989373" cy="307777"/>
          </a:xfrm>
          <a:prstGeom prst="rect">
            <a:avLst/>
          </a:prstGeom>
          <a:noFill/>
        </p:spPr>
        <p:txBody>
          <a:bodyPr wrap="none" rtlCol="0">
            <a:spAutoFit/>
          </a:bodyPr>
          <a:lstStyle/>
          <a:p>
            <a:r>
              <a:rPr lang="en-US" dirty="0"/>
              <a:t>Time(30s)</a:t>
            </a:r>
          </a:p>
        </p:txBody>
      </p:sp>
      <p:cxnSp>
        <p:nvCxnSpPr>
          <p:cNvPr id="26" name="Conector recto 25">
            <a:extLst>
              <a:ext uri="{FF2B5EF4-FFF2-40B4-BE49-F238E27FC236}">
                <a16:creationId xmlns:a16="http://schemas.microsoft.com/office/drawing/2014/main" id="{752192CB-362E-7117-BFB2-70586CD6D9D7}"/>
              </a:ext>
            </a:extLst>
          </p:cNvPr>
          <p:cNvCxnSpPr/>
          <p:nvPr/>
        </p:nvCxnSpPr>
        <p:spPr>
          <a:xfrm>
            <a:off x="7429500" y="2230275"/>
            <a:ext cx="0" cy="648021"/>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E325F162-BE98-733A-EC32-1887C4862B19}"/>
              </a:ext>
            </a:extLst>
          </p:cNvPr>
          <p:cNvSpPr txBox="1"/>
          <p:nvPr/>
        </p:nvSpPr>
        <p:spPr>
          <a:xfrm>
            <a:off x="6686550" y="3436347"/>
            <a:ext cx="1171562" cy="523220"/>
          </a:xfrm>
          <a:prstGeom prst="rect">
            <a:avLst/>
          </a:prstGeom>
          <a:noFill/>
        </p:spPr>
        <p:txBody>
          <a:bodyPr wrap="square" rtlCol="0">
            <a:spAutoFit/>
          </a:bodyPr>
          <a:lstStyle/>
          <a:p>
            <a:r>
              <a:rPr lang="en-US" dirty="0">
                <a:latin typeface="Ink Free" panose="03080402000500000000" pitchFamily="66" charset="0"/>
              </a:rPr>
              <a:t>Objective half (15s)</a:t>
            </a:r>
          </a:p>
        </p:txBody>
      </p:sp>
      <p:sp>
        <p:nvSpPr>
          <p:cNvPr id="29" name="CuadroTexto 28">
            <a:extLst>
              <a:ext uri="{FF2B5EF4-FFF2-40B4-BE49-F238E27FC236}">
                <a16:creationId xmlns:a16="http://schemas.microsoft.com/office/drawing/2014/main" id="{ABE41609-EE66-74FA-FEE3-7D3B46BF9A67}"/>
              </a:ext>
            </a:extLst>
          </p:cNvPr>
          <p:cNvSpPr txBox="1"/>
          <p:nvPr/>
        </p:nvSpPr>
        <p:spPr>
          <a:xfrm>
            <a:off x="6453181" y="2702005"/>
            <a:ext cx="1171562" cy="523220"/>
          </a:xfrm>
          <a:prstGeom prst="rect">
            <a:avLst/>
          </a:prstGeom>
          <a:noFill/>
        </p:spPr>
        <p:txBody>
          <a:bodyPr wrap="square" rtlCol="0">
            <a:spAutoFit/>
          </a:bodyPr>
          <a:lstStyle/>
          <a:p>
            <a:r>
              <a:rPr lang="en-US" dirty="0">
                <a:latin typeface="Ink Free" panose="03080402000500000000" pitchFamily="66" charset="0"/>
              </a:rPr>
              <a:t>45% </a:t>
            </a:r>
            <a:r>
              <a:rPr lang="en-US" dirty="0" err="1">
                <a:latin typeface="Ink Free" panose="03080402000500000000" pitchFamily="66" charset="0"/>
              </a:rPr>
              <a:t>sp</a:t>
            </a:r>
            <a:endParaRPr lang="en-US" dirty="0">
              <a:latin typeface="Ink Free" panose="03080402000500000000" pitchFamily="66" charset="0"/>
            </a:endParaRPr>
          </a:p>
          <a:p>
            <a:r>
              <a:rPr lang="en-US" dirty="0">
                <a:latin typeface="Ink Free" panose="03080402000500000000" pitchFamily="66" charset="0"/>
              </a:rPr>
              <a:t>(13,5s)</a:t>
            </a:r>
          </a:p>
        </p:txBody>
      </p:sp>
      <p:cxnSp>
        <p:nvCxnSpPr>
          <p:cNvPr id="30" name="Conector: curvado 29">
            <a:extLst>
              <a:ext uri="{FF2B5EF4-FFF2-40B4-BE49-F238E27FC236}">
                <a16:creationId xmlns:a16="http://schemas.microsoft.com/office/drawing/2014/main" id="{831583B7-BFDB-35E5-D428-346117686CDB}"/>
              </a:ext>
            </a:extLst>
          </p:cNvPr>
          <p:cNvCxnSpPr>
            <a:cxnSpLocks/>
          </p:cNvCxnSpPr>
          <p:nvPr/>
        </p:nvCxnSpPr>
        <p:spPr>
          <a:xfrm rot="16200000" flipV="1">
            <a:off x="7143151" y="3164646"/>
            <a:ext cx="572699" cy="1"/>
          </a:xfrm>
          <a:prstGeom prst="curved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D8C91648-CEB6-7E9E-B119-B69167D4FA2B}"/>
              </a:ext>
            </a:extLst>
          </p:cNvPr>
          <p:cNvCxnSpPr/>
          <p:nvPr/>
        </p:nvCxnSpPr>
        <p:spPr>
          <a:xfrm>
            <a:off x="7038962" y="2401012"/>
            <a:ext cx="0" cy="341476"/>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CF4B0446-EFC3-106A-76E6-BB6C7DC8FF2E}"/>
              </a:ext>
            </a:extLst>
          </p:cNvPr>
          <p:cNvCxnSpPr>
            <a:cxnSpLocks/>
          </p:cNvCxnSpPr>
          <p:nvPr/>
        </p:nvCxnSpPr>
        <p:spPr>
          <a:xfrm flipH="1">
            <a:off x="3390900" y="3571875"/>
            <a:ext cx="983796" cy="0"/>
          </a:xfrm>
          <a:prstGeom prst="line">
            <a:avLst/>
          </a:prstGeom>
          <a:ln w="38100">
            <a:solidFill>
              <a:srgbClr val="3767AF"/>
            </a:solidFill>
            <a:prstDash val="dash"/>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63629152-2F07-8082-2523-0FBB51C39269}"/>
              </a:ext>
            </a:extLst>
          </p:cNvPr>
          <p:cNvCxnSpPr>
            <a:cxnSpLocks/>
            <a:stCxn id="22" idx="0"/>
          </p:cNvCxnSpPr>
          <p:nvPr/>
        </p:nvCxnSpPr>
        <p:spPr>
          <a:xfrm flipH="1">
            <a:off x="3409950" y="3390900"/>
            <a:ext cx="333594" cy="0"/>
          </a:xfrm>
          <a:prstGeom prst="line">
            <a:avLst/>
          </a:prstGeom>
          <a:ln w="38100">
            <a:solidFill>
              <a:srgbClr val="8CA4D1"/>
            </a:solidFill>
            <a:prstDash val="dash"/>
          </a:ln>
        </p:spPr>
        <p:style>
          <a:lnRef idx="1">
            <a:schemeClr val="accent1"/>
          </a:lnRef>
          <a:fillRef idx="0">
            <a:schemeClr val="accent1"/>
          </a:fillRef>
          <a:effectRef idx="0">
            <a:schemeClr val="accent1"/>
          </a:effectRef>
          <a:fontRef idx="minor">
            <a:schemeClr val="tx1"/>
          </a:fontRef>
        </p:style>
      </p:cxnSp>
      <p:sp>
        <p:nvSpPr>
          <p:cNvPr id="38" name="CuadroTexto 37">
            <a:extLst>
              <a:ext uri="{FF2B5EF4-FFF2-40B4-BE49-F238E27FC236}">
                <a16:creationId xmlns:a16="http://schemas.microsoft.com/office/drawing/2014/main" id="{04A1F5CB-AF17-1A14-0025-E024D43DCB1D}"/>
              </a:ext>
            </a:extLst>
          </p:cNvPr>
          <p:cNvSpPr txBox="1"/>
          <p:nvPr/>
        </p:nvSpPr>
        <p:spPr>
          <a:xfrm>
            <a:off x="3362120" y="4722252"/>
            <a:ext cx="1415772" cy="261610"/>
          </a:xfrm>
          <a:prstGeom prst="rect">
            <a:avLst/>
          </a:prstGeom>
          <a:noFill/>
        </p:spPr>
        <p:txBody>
          <a:bodyPr wrap="none" rtlCol="0">
            <a:spAutoFit/>
          </a:bodyPr>
          <a:lstStyle/>
          <a:p>
            <a:r>
              <a:rPr lang="en-US" sz="1100" dirty="0"/>
              <a:t>45% sampling point</a:t>
            </a:r>
            <a:endParaRPr lang="en-US" dirty="0"/>
          </a:p>
        </p:txBody>
      </p:sp>
    </p:spTree>
    <p:extLst>
      <p:ext uri="{BB962C8B-B14F-4D97-AF65-F5344CB8AC3E}">
        <p14:creationId xmlns:p14="http://schemas.microsoft.com/office/powerpoint/2010/main" val="11109164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576"/>
        <p:cNvGrpSpPr/>
        <p:nvPr/>
      </p:nvGrpSpPr>
      <p:grpSpPr>
        <a:xfrm>
          <a:off x="0" y="0"/>
          <a:ext cx="0" cy="0"/>
          <a:chOff x="0" y="0"/>
          <a:chExt cx="0" cy="0"/>
        </a:xfrm>
      </p:grpSpPr>
      <p:sp>
        <p:nvSpPr>
          <p:cNvPr id="21" name="Rectángulo: esquinas redondeadas 20">
            <a:extLst>
              <a:ext uri="{FF2B5EF4-FFF2-40B4-BE49-F238E27FC236}">
                <a16:creationId xmlns:a16="http://schemas.microsoft.com/office/drawing/2014/main" id="{16C3C180-B17D-EAA8-F215-162E7631EA9D}"/>
              </a:ext>
            </a:extLst>
          </p:cNvPr>
          <p:cNvSpPr/>
          <p:nvPr/>
        </p:nvSpPr>
        <p:spPr>
          <a:xfrm>
            <a:off x="4044862" y="3571875"/>
            <a:ext cx="533388" cy="116350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ángulo: esquinas redondeadas 21">
            <a:extLst>
              <a:ext uri="{FF2B5EF4-FFF2-40B4-BE49-F238E27FC236}">
                <a16:creationId xmlns:a16="http://schemas.microsoft.com/office/drawing/2014/main" id="{93825619-2390-FE51-F785-A6EB915AA69C}"/>
              </a:ext>
            </a:extLst>
          </p:cNvPr>
          <p:cNvSpPr/>
          <p:nvPr/>
        </p:nvSpPr>
        <p:spPr>
          <a:xfrm>
            <a:off x="3476850" y="3390900"/>
            <a:ext cx="533388" cy="1340803"/>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esquinas redondeadas 5">
            <a:extLst>
              <a:ext uri="{FF2B5EF4-FFF2-40B4-BE49-F238E27FC236}">
                <a16:creationId xmlns:a16="http://schemas.microsoft.com/office/drawing/2014/main" id="{C9841A89-FA86-EC5B-A35C-423AE8BD0BD2}"/>
              </a:ext>
            </a:extLst>
          </p:cNvPr>
          <p:cNvSpPr/>
          <p:nvPr/>
        </p:nvSpPr>
        <p:spPr>
          <a:xfrm>
            <a:off x="5400675" y="2781300"/>
            <a:ext cx="533388" cy="194455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esquinas redondeadas 6">
            <a:extLst>
              <a:ext uri="{FF2B5EF4-FFF2-40B4-BE49-F238E27FC236}">
                <a16:creationId xmlns:a16="http://schemas.microsoft.com/office/drawing/2014/main" id="{F9D6D989-50BB-88FB-AA6C-16C693C1E2B8}"/>
              </a:ext>
            </a:extLst>
          </p:cNvPr>
          <p:cNvSpPr/>
          <p:nvPr/>
        </p:nvSpPr>
        <p:spPr>
          <a:xfrm>
            <a:off x="4848225" y="3276602"/>
            <a:ext cx="533388" cy="1449257"/>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Google Shape;577;p73"/>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Main studies - Results</a:t>
            </a:r>
            <a:endParaRPr dirty="0">
              <a:solidFill>
                <a:schemeClr val="lt1"/>
              </a:solidFill>
              <a:latin typeface="Gugi"/>
              <a:ea typeface="Gugi"/>
              <a:cs typeface="Gugi"/>
              <a:sym typeface="Gugi"/>
            </a:endParaRPr>
          </a:p>
        </p:txBody>
      </p:sp>
      <p:sp>
        <p:nvSpPr>
          <p:cNvPr id="578" name="Google Shape;578;p73"/>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endParaRPr dirty="0"/>
          </a:p>
        </p:txBody>
      </p:sp>
      <p:pic>
        <p:nvPicPr>
          <p:cNvPr id="579" name="Google Shape;579;p73"/>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581" name="Google Shape;581;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37</a:t>
            </a:fld>
            <a:endParaRPr/>
          </a:p>
        </p:txBody>
      </p:sp>
      <p:cxnSp>
        <p:nvCxnSpPr>
          <p:cNvPr id="3" name="Conector recto 2">
            <a:extLst>
              <a:ext uri="{FF2B5EF4-FFF2-40B4-BE49-F238E27FC236}">
                <a16:creationId xmlns:a16="http://schemas.microsoft.com/office/drawing/2014/main" id="{89E92F75-766A-53F9-A9DD-6A0BED27C186}"/>
              </a:ext>
            </a:extLst>
          </p:cNvPr>
          <p:cNvCxnSpPr/>
          <p:nvPr/>
        </p:nvCxnSpPr>
        <p:spPr>
          <a:xfrm>
            <a:off x="3476625" y="4725859"/>
            <a:ext cx="26254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406460CE-CA99-E5A1-14F7-5F50DC1614E0}"/>
              </a:ext>
            </a:extLst>
          </p:cNvPr>
          <p:cNvCxnSpPr>
            <a:cxnSpLocks/>
          </p:cNvCxnSpPr>
          <p:nvPr/>
        </p:nvCxnSpPr>
        <p:spPr>
          <a:xfrm flipV="1">
            <a:off x="3476625" y="1174525"/>
            <a:ext cx="0" cy="35527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C5C360B5-1D79-4E9D-4551-17C05F44F11F}"/>
              </a:ext>
            </a:extLst>
          </p:cNvPr>
          <p:cNvSpPr txBox="1"/>
          <p:nvPr/>
        </p:nvSpPr>
        <p:spPr>
          <a:xfrm>
            <a:off x="4692789" y="4722252"/>
            <a:ext cx="1415772" cy="261610"/>
          </a:xfrm>
          <a:prstGeom prst="rect">
            <a:avLst/>
          </a:prstGeom>
          <a:noFill/>
        </p:spPr>
        <p:txBody>
          <a:bodyPr wrap="none" rtlCol="0">
            <a:spAutoFit/>
          </a:bodyPr>
          <a:lstStyle/>
          <a:p>
            <a:r>
              <a:rPr lang="en-US" sz="1100" dirty="0"/>
              <a:t>55% sampling point</a:t>
            </a:r>
            <a:endParaRPr lang="en-US" dirty="0"/>
          </a:p>
        </p:txBody>
      </p:sp>
      <p:sp>
        <p:nvSpPr>
          <p:cNvPr id="9" name="CuadroTexto 8">
            <a:extLst>
              <a:ext uri="{FF2B5EF4-FFF2-40B4-BE49-F238E27FC236}">
                <a16:creationId xmlns:a16="http://schemas.microsoft.com/office/drawing/2014/main" id="{C8D24CBB-E962-DBF2-38CF-7A93C4499F0F}"/>
              </a:ext>
            </a:extLst>
          </p:cNvPr>
          <p:cNvSpPr txBox="1"/>
          <p:nvPr/>
        </p:nvSpPr>
        <p:spPr>
          <a:xfrm rot="16200000">
            <a:off x="2439471" y="2934476"/>
            <a:ext cx="1346844" cy="246221"/>
          </a:xfrm>
          <a:prstGeom prst="rect">
            <a:avLst/>
          </a:prstGeom>
          <a:noFill/>
        </p:spPr>
        <p:txBody>
          <a:bodyPr wrap="none" rtlCol="0">
            <a:spAutoFit/>
          </a:bodyPr>
          <a:lstStyle/>
          <a:p>
            <a:r>
              <a:rPr lang="en-US" sz="1000" dirty="0"/>
              <a:t>Percentage of errors</a:t>
            </a:r>
          </a:p>
        </p:txBody>
      </p:sp>
      <p:sp>
        <p:nvSpPr>
          <p:cNvPr id="10" name="CuadroTexto 9">
            <a:extLst>
              <a:ext uri="{FF2B5EF4-FFF2-40B4-BE49-F238E27FC236}">
                <a16:creationId xmlns:a16="http://schemas.microsoft.com/office/drawing/2014/main" id="{5290C643-342B-A6C4-B45F-E52E3D513CBA}"/>
              </a:ext>
            </a:extLst>
          </p:cNvPr>
          <p:cNvSpPr txBox="1"/>
          <p:nvPr/>
        </p:nvSpPr>
        <p:spPr>
          <a:xfrm>
            <a:off x="3195162" y="4577988"/>
            <a:ext cx="284052" cy="307777"/>
          </a:xfrm>
          <a:prstGeom prst="rect">
            <a:avLst/>
          </a:prstGeom>
          <a:noFill/>
        </p:spPr>
        <p:txBody>
          <a:bodyPr wrap="none" rtlCol="0">
            <a:spAutoFit/>
          </a:bodyPr>
          <a:lstStyle/>
          <a:p>
            <a:r>
              <a:rPr lang="en-US" dirty="0"/>
              <a:t>0</a:t>
            </a:r>
          </a:p>
        </p:txBody>
      </p:sp>
      <p:sp>
        <p:nvSpPr>
          <p:cNvPr id="11" name="CuadroTexto 10">
            <a:extLst>
              <a:ext uri="{FF2B5EF4-FFF2-40B4-BE49-F238E27FC236}">
                <a16:creationId xmlns:a16="http://schemas.microsoft.com/office/drawing/2014/main" id="{AC333CFE-4E31-2495-A9A7-ECAE86D8F3BB}"/>
              </a:ext>
            </a:extLst>
          </p:cNvPr>
          <p:cNvSpPr txBox="1"/>
          <p:nvPr/>
        </p:nvSpPr>
        <p:spPr>
          <a:xfrm>
            <a:off x="3093187" y="3728142"/>
            <a:ext cx="383438" cy="307777"/>
          </a:xfrm>
          <a:prstGeom prst="rect">
            <a:avLst/>
          </a:prstGeom>
          <a:noFill/>
        </p:spPr>
        <p:txBody>
          <a:bodyPr wrap="none" rtlCol="0">
            <a:spAutoFit/>
          </a:bodyPr>
          <a:lstStyle/>
          <a:p>
            <a:r>
              <a:rPr lang="en-US" dirty="0"/>
              <a:t>25</a:t>
            </a:r>
          </a:p>
        </p:txBody>
      </p:sp>
      <p:sp>
        <p:nvSpPr>
          <p:cNvPr id="12" name="CuadroTexto 11">
            <a:extLst>
              <a:ext uri="{FF2B5EF4-FFF2-40B4-BE49-F238E27FC236}">
                <a16:creationId xmlns:a16="http://schemas.microsoft.com/office/drawing/2014/main" id="{D2CB2E10-B67A-1B07-C4C1-095E5400EFF7}"/>
              </a:ext>
            </a:extLst>
          </p:cNvPr>
          <p:cNvSpPr txBox="1"/>
          <p:nvPr/>
        </p:nvSpPr>
        <p:spPr>
          <a:xfrm>
            <a:off x="3099728" y="2878296"/>
            <a:ext cx="383438" cy="307777"/>
          </a:xfrm>
          <a:prstGeom prst="rect">
            <a:avLst/>
          </a:prstGeom>
          <a:noFill/>
        </p:spPr>
        <p:txBody>
          <a:bodyPr wrap="none" rtlCol="0">
            <a:spAutoFit/>
          </a:bodyPr>
          <a:lstStyle/>
          <a:p>
            <a:r>
              <a:rPr lang="en-US" dirty="0"/>
              <a:t>50</a:t>
            </a:r>
          </a:p>
        </p:txBody>
      </p:sp>
      <p:sp>
        <p:nvSpPr>
          <p:cNvPr id="14" name="CuadroTexto 13">
            <a:extLst>
              <a:ext uri="{FF2B5EF4-FFF2-40B4-BE49-F238E27FC236}">
                <a16:creationId xmlns:a16="http://schemas.microsoft.com/office/drawing/2014/main" id="{E0C6C45F-0AED-AE75-0C9C-C90C4E544EF3}"/>
              </a:ext>
            </a:extLst>
          </p:cNvPr>
          <p:cNvSpPr txBox="1"/>
          <p:nvPr/>
        </p:nvSpPr>
        <p:spPr>
          <a:xfrm>
            <a:off x="3117402" y="2028450"/>
            <a:ext cx="383438" cy="307777"/>
          </a:xfrm>
          <a:prstGeom prst="rect">
            <a:avLst/>
          </a:prstGeom>
          <a:noFill/>
        </p:spPr>
        <p:txBody>
          <a:bodyPr wrap="none" rtlCol="0">
            <a:spAutoFit/>
          </a:bodyPr>
          <a:lstStyle/>
          <a:p>
            <a:r>
              <a:rPr lang="en-US" dirty="0"/>
              <a:t>75</a:t>
            </a:r>
          </a:p>
        </p:txBody>
      </p:sp>
      <p:sp>
        <p:nvSpPr>
          <p:cNvPr id="15" name="CuadroTexto 14">
            <a:extLst>
              <a:ext uri="{FF2B5EF4-FFF2-40B4-BE49-F238E27FC236}">
                <a16:creationId xmlns:a16="http://schemas.microsoft.com/office/drawing/2014/main" id="{8AB3C6A0-9AF5-F3A1-BFF4-40BFB805BE1F}"/>
              </a:ext>
            </a:extLst>
          </p:cNvPr>
          <p:cNvSpPr txBox="1"/>
          <p:nvPr/>
        </p:nvSpPr>
        <p:spPr>
          <a:xfrm>
            <a:off x="3018016" y="1202765"/>
            <a:ext cx="482824" cy="307777"/>
          </a:xfrm>
          <a:prstGeom prst="rect">
            <a:avLst/>
          </a:prstGeom>
          <a:noFill/>
        </p:spPr>
        <p:txBody>
          <a:bodyPr wrap="none" rtlCol="0">
            <a:spAutoFit/>
          </a:bodyPr>
          <a:lstStyle/>
          <a:p>
            <a:r>
              <a:rPr lang="en-US" dirty="0"/>
              <a:t>100</a:t>
            </a:r>
          </a:p>
        </p:txBody>
      </p:sp>
      <p:sp>
        <p:nvSpPr>
          <p:cNvPr id="16" name="CuadroTexto 15">
            <a:extLst>
              <a:ext uri="{FF2B5EF4-FFF2-40B4-BE49-F238E27FC236}">
                <a16:creationId xmlns:a16="http://schemas.microsoft.com/office/drawing/2014/main" id="{95615D83-FCE3-5808-B0BE-23ACC743DA65}"/>
              </a:ext>
            </a:extLst>
          </p:cNvPr>
          <p:cNvSpPr txBox="1"/>
          <p:nvPr/>
        </p:nvSpPr>
        <p:spPr>
          <a:xfrm>
            <a:off x="6276975" y="1356653"/>
            <a:ext cx="1249060" cy="523220"/>
          </a:xfrm>
          <a:prstGeom prst="rect">
            <a:avLst/>
          </a:prstGeom>
          <a:noFill/>
        </p:spPr>
        <p:txBody>
          <a:bodyPr wrap="none" rtlCol="0">
            <a:spAutoFit/>
          </a:bodyPr>
          <a:lstStyle/>
          <a:p>
            <a:r>
              <a:rPr lang="en-US" b="1" dirty="0">
                <a:solidFill>
                  <a:srgbClr val="3767AF"/>
                </a:solidFill>
                <a:latin typeface="Ink Free" panose="03080402000500000000" pitchFamily="66" charset="0"/>
              </a:rPr>
              <a:t>High contrast</a:t>
            </a:r>
          </a:p>
          <a:p>
            <a:r>
              <a:rPr lang="en-US" b="1" dirty="0">
                <a:solidFill>
                  <a:srgbClr val="8CA4D1"/>
                </a:solidFill>
                <a:latin typeface="Ink Free" panose="03080402000500000000" pitchFamily="66" charset="0"/>
              </a:rPr>
              <a:t>Low contrast</a:t>
            </a:r>
          </a:p>
        </p:txBody>
      </p:sp>
      <p:sp>
        <p:nvSpPr>
          <p:cNvPr id="27" name="CuadroTexto 26">
            <a:extLst>
              <a:ext uri="{FF2B5EF4-FFF2-40B4-BE49-F238E27FC236}">
                <a16:creationId xmlns:a16="http://schemas.microsoft.com/office/drawing/2014/main" id="{3A63A0AE-3319-EB58-F0D4-104D4554690E}"/>
              </a:ext>
            </a:extLst>
          </p:cNvPr>
          <p:cNvSpPr txBox="1"/>
          <p:nvPr/>
        </p:nvSpPr>
        <p:spPr>
          <a:xfrm>
            <a:off x="6582635" y="681036"/>
            <a:ext cx="2210823" cy="523220"/>
          </a:xfrm>
          <a:prstGeom prst="rect">
            <a:avLst/>
          </a:prstGeom>
          <a:noFill/>
        </p:spPr>
        <p:txBody>
          <a:bodyPr wrap="square" rtlCol="0">
            <a:spAutoFit/>
          </a:bodyPr>
          <a:lstStyle/>
          <a:p>
            <a:r>
              <a:rPr lang="en-US" dirty="0">
                <a:latin typeface="Ink Free" panose="03080402000500000000" pitchFamily="66" charset="0"/>
              </a:rPr>
              <a:t>“</a:t>
            </a:r>
            <a:r>
              <a:rPr lang="en-US" i="1" dirty="0">
                <a:latin typeface="Ink Free" panose="03080402000500000000" pitchFamily="66" charset="0"/>
              </a:rPr>
              <a:t>Has more or less than half of the time elapsed?”</a:t>
            </a:r>
          </a:p>
        </p:txBody>
      </p:sp>
      <p:sp>
        <p:nvSpPr>
          <p:cNvPr id="2" name="CuadroTexto 1">
            <a:extLst>
              <a:ext uri="{FF2B5EF4-FFF2-40B4-BE49-F238E27FC236}">
                <a16:creationId xmlns:a16="http://schemas.microsoft.com/office/drawing/2014/main" id="{381083EF-AE07-B188-A0D2-BB5DF35FCC01}"/>
              </a:ext>
            </a:extLst>
          </p:cNvPr>
          <p:cNvSpPr txBox="1"/>
          <p:nvPr/>
        </p:nvSpPr>
        <p:spPr>
          <a:xfrm>
            <a:off x="4658213" y="2510559"/>
            <a:ext cx="1532996" cy="307777"/>
          </a:xfrm>
          <a:prstGeom prst="rect">
            <a:avLst/>
          </a:prstGeom>
          <a:noFill/>
        </p:spPr>
        <p:txBody>
          <a:bodyPr wrap="square" rtlCol="0">
            <a:spAutoFit/>
          </a:bodyPr>
          <a:lstStyle/>
          <a:p>
            <a:r>
              <a:rPr lang="en-US" b="1" dirty="0">
                <a:solidFill>
                  <a:srgbClr val="3767AF"/>
                </a:solidFill>
                <a:latin typeface="Ink Free" panose="03080402000500000000" pitchFamily="66" charset="0"/>
              </a:rPr>
              <a:t>Underestimation</a:t>
            </a:r>
            <a:endParaRPr lang="en-US" b="1" i="1" dirty="0">
              <a:solidFill>
                <a:srgbClr val="3767AF"/>
              </a:solidFill>
              <a:latin typeface="Ink Free" panose="03080402000500000000" pitchFamily="66" charset="0"/>
            </a:endParaRPr>
          </a:p>
        </p:txBody>
      </p:sp>
      <p:grpSp>
        <p:nvGrpSpPr>
          <p:cNvPr id="5" name="Google Shape;606;p74">
            <a:extLst>
              <a:ext uri="{FF2B5EF4-FFF2-40B4-BE49-F238E27FC236}">
                <a16:creationId xmlns:a16="http://schemas.microsoft.com/office/drawing/2014/main" id="{882B686C-BA53-F1BF-2FB8-B3B1C4588288}"/>
              </a:ext>
            </a:extLst>
          </p:cNvPr>
          <p:cNvGrpSpPr/>
          <p:nvPr/>
        </p:nvGrpSpPr>
        <p:grpSpPr>
          <a:xfrm>
            <a:off x="5060339" y="1797666"/>
            <a:ext cx="672901" cy="678950"/>
            <a:chOff x="7421325" y="2240850"/>
            <a:chExt cx="672901" cy="678950"/>
          </a:xfrm>
        </p:grpSpPr>
        <p:sp>
          <p:nvSpPr>
            <p:cNvPr id="13" name="Google Shape;607;p74">
              <a:extLst>
                <a:ext uri="{FF2B5EF4-FFF2-40B4-BE49-F238E27FC236}">
                  <a16:creationId xmlns:a16="http://schemas.microsoft.com/office/drawing/2014/main" id="{016303E8-301B-6161-5FAD-C1F5C62C7B5C}"/>
                </a:ext>
              </a:extLst>
            </p:cNvPr>
            <p:cNvSpPr txBox="1"/>
            <p:nvPr/>
          </p:nvSpPr>
          <p:spPr>
            <a:xfrm>
              <a:off x="7421326" y="2240850"/>
              <a:ext cx="6729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3100"/>
                <a:t>*</a:t>
              </a:r>
              <a:endParaRPr sz="3100"/>
            </a:p>
          </p:txBody>
        </p:sp>
        <p:grpSp>
          <p:nvGrpSpPr>
            <p:cNvPr id="17" name="Google Shape;608;p74">
              <a:extLst>
                <a:ext uri="{FF2B5EF4-FFF2-40B4-BE49-F238E27FC236}">
                  <a16:creationId xmlns:a16="http://schemas.microsoft.com/office/drawing/2014/main" id="{E3F805F1-96E0-E93F-47D1-41DD39D62AB3}"/>
                </a:ext>
              </a:extLst>
            </p:cNvPr>
            <p:cNvGrpSpPr/>
            <p:nvPr/>
          </p:nvGrpSpPr>
          <p:grpSpPr>
            <a:xfrm>
              <a:off x="7421325" y="2631723"/>
              <a:ext cx="672900" cy="288077"/>
              <a:chOff x="7421325" y="2631723"/>
              <a:chExt cx="672900" cy="288077"/>
            </a:xfrm>
          </p:grpSpPr>
          <p:cxnSp>
            <p:nvCxnSpPr>
              <p:cNvPr id="18" name="Google Shape;609;p74">
                <a:extLst>
                  <a:ext uri="{FF2B5EF4-FFF2-40B4-BE49-F238E27FC236}">
                    <a16:creationId xmlns:a16="http://schemas.microsoft.com/office/drawing/2014/main" id="{BCCD2386-0347-FDB7-6AB2-B8C6879A1290}"/>
                  </a:ext>
                </a:extLst>
              </p:cNvPr>
              <p:cNvCxnSpPr/>
              <p:nvPr/>
            </p:nvCxnSpPr>
            <p:spPr>
              <a:xfrm rot="10800000" flipH="1">
                <a:off x="7421325" y="2648950"/>
                <a:ext cx="672900" cy="2400"/>
              </a:xfrm>
              <a:prstGeom prst="straightConnector1">
                <a:avLst/>
              </a:prstGeom>
              <a:noFill/>
              <a:ln w="38100" cap="flat" cmpd="sng">
                <a:solidFill>
                  <a:schemeClr val="dk2"/>
                </a:solidFill>
                <a:prstDash val="solid"/>
                <a:round/>
                <a:headEnd type="none" w="med" len="med"/>
                <a:tailEnd type="none" w="med" len="med"/>
              </a:ln>
            </p:spPr>
          </p:cxnSp>
          <p:cxnSp>
            <p:nvCxnSpPr>
              <p:cNvPr id="19" name="Google Shape;610;p74">
                <a:extLst>
                  <a:ext uri="{FF2B5EF4-FFF2-40B4-BE49-F238E27FC236}">
                    <a16:creationId xmlns:a16="http://schemas.microsoft.com/office/drawing/2014/main" id="{B899197F-AC42-AAE4-23DF-0F689C2EE041}"/>
                  </a:ext>
                </a:extLst>
              </p:cNvPr>
              <p:cNvCxnSpPr/>
              <p:nvPr/>
            </p:nvCxnSpPr>
            <p:spPr>
              <a:xfrm rot="10800000">
                <a:off x="7440639" y="2634200"/>
                <a:ext cx="0" cy="285600"/>
              </a:xfrm>
              <a:prstGeom prst="straightConnector1">
                <a:avLst/>
              </a:prstGeom>
              <a:noFill/>
              <a:ln w="38100" cap="flat" cmpd="sng">
                <a:solidFill>
                  <a:schemeClr val="dk2"/>
                </a:solidFill>
                <a:prstDash val="solid"/>
                <a:round/>
                <a:headEnd type="none" w="med" len="med"/>
                <a:tailEnd type="none" w="med" len="med"/>
              </a:ln>
            </p:spPr>
          </p:cxnSp>
          <p:cxnSp>
            <p:nvCxnSpPr>
              <p:cNvPr id="20" name="Google Shape;611;p74">
                <a:extLst>
                  <a:ext uri="{FF2B5EF4-FFF2-40B4-BE49-F238E27FC236}">
                    <a16:creationId xmlns:a16="http://schemas.microsoft.com/office/drawing/2014/main" id="{846FCC23-F89A-5759-6A6F-66CED5791788}"/>
                  </a:ext>
                </a:extLst>
              </p:cNvPr>
              <p:cNvCxnSpPr/>
              <p:nvPr/>
            </p:nvCxnSpPr>
            <p:spPr>
              <a:xfrm rot="10800000">
                <a:off x="8074986" y="2631723"/>
                <a:ext cx="0" cy="285600"/>
              </a:xfrm>
              <a:prstGeom prst="straightConnector1">
                <a:avLst/>
              </a:prstGeom>
              <a:noFill/>
              <a:ln w="38100" cap="flat" cmpd="sng">
                <a:solidFill>
                  <a:schemeClr val="dk2"/>
                </a:solidFill>
                <a:prstDash val="solid"/>
                <a:round/>
                <a:headEnd type="none" w="med" len="med"/>
                <a:tailEnd type="none" w="med" len="med"/>
              </a:ln>
            </p:spPr>
          </p:cxnSp>
        </p:grpSp>
      </p:grpSp>
      <p:sp>
        <p:nvSpPr>
          <p:cNvPr id="23" name="Rectángulo 22">
            <a:extLst>
              <a:ext uri="{FF2B5EF4-FFF2-40B4-BE49-F238E27FC236}">
                <a16:creationId xmlns:a16="http://schemas.microsoft.com/office/drawing/2014/main" id="{3E755176-52B6-9798-A3F6-FD1CCB01A05D}"/>
              </a:ext>
            </a:extLst>
          </p:cNvPr>
          <p:cNvSpPr/>
          <p:nvPr/>
        </p:nvSpPr>
        <p:spPr>
          <a:xfrm>
            <a:off x="4692789" y="1356653"/>
            <a:ext cx="1461343" cy="3627209"/>
          </a:xfrm>
          <a:prstGeom prst="rect">
            <a:avLst/>
          </a:prstGeom>
          <a:solidFill>
            <a:srgbClr val="D9D9D9">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adroTexto 33">
            <a:extLst>
              <a:ext uri="{FF2B5EF4-FFF2-40B4-BE49-F238E27FC236}">
                <a16:creationId xmlns:a16="http://schemas.microsoft.com/office/drawing/2014/main" id="{A74077D6-7EF7-11DF-E6AE-270E68B08CC1}"/>
              </a:ext>
            </a:extLst>
          </p:cNvPr>
          <p:cNvSpPr txBox="1"/>
          <p:nvPr/>
        </p:nvSpPr>
        <p:spPr>
          <a:xfrm>
            <a:off x="6310199" y="1974677"/>
            <a:ext cx="2948340" cy="307777"/>
          </a:xfrm>
          <a:prstGeom prst="rect">
            <a:avLst/>
          </a:prstGeom>
          <a:noFill/>
        </p:spPr>
        <p:txBody>
          <a:bodyPr wrap="square" rtlCol="0">
            <a:spAutoFit/>
          </a:bodyPr>
          <a:lstStyle/>
          <a:p>
            <a:r>
              <a:rPr lang="en-US" b="1" dirty="0">
                <a:latin typeface="Ink Free" panose="03080402000500000000" pitchFamily="66" charset="0"/>
              </a:rPr>
              <a:t>Higher bar = longer perceived time</a:t>
            </a:r>
            <a:endParaRPr lang="en-US" b="1" dirty="0">
              <a:solidFill>
                <a:srgbClr val="8CA4D1"/>
              </a:solidFill>
              <a:latin typeface="Ink Free" panose="03080402000500000000" pitchFamily="66" charset="0"/>
            </a:endParaRPr>
          </a:p>
        </p:txBody>
      </p:sp>
      <p:sp>
        <p:nvSpPr>
          <p:cNvPr id="35" name="CuadroTexto 34">
            <a:extLst>
              <a:ext uri="{FF2B5EF4-FFF2-40B4-BE49-F238E27FC236}">
                <a16:creationId xmlns:a16="http://schemas.microsoft.com/office/drawing/2014/main" id="{01669B7F-36F3-DA98-2BE1-1CD974D49B79}"/>
              </a:ext>
            </a:extLst>
          </p:cNvPr>
          <p:cNvSpPr txBox="1"/>
          <p:nvPr/>
        </p:nvSpPr>
        <p:spPr>
          <a:xfrm>
            <a:off x="3115457" y="771033"/>
            <a:ext cx="1838283" cy="369332"/>
          </a:xfrm>
          <a:prstGeom prst="rect">
            <a:avLst/>
          </a:prstGeom>
          <a:noFill/>
        </p:spPr>
        <p:txBody>
          <a:bodyPr wrap="square" rtlCol="0">
            <a:spAutoFit/>
          </a:bodyPr>
          <a:lstStyle/>
          <a:p>
            <a:r>
              <a:rPr lang="en-US" sz="1800" b="1" dirty="0">
                <a:solidFill>
                  <a:srgbClr val="8CA4D1"/>
                </a:solidFill>
                <a:latin typeface="Ink Free" panose="03080402000500000000" pitchFamily="66" charset="0"/>
              </a:rPr>
              <a:t>Overestimation</a:t>
            </a:r>
            <a:endParaRPr lang="en-US" sz="1800" b="1" i="1" dirty="0">
              <a:solidFill>
                <a:srgbClr val="8CA4D1"/>
              </a:solidFill>
              <a:latin typeface="Ink Free" panose="03080402000500000000" pitchFamily="66" charset="0"/>
            </a:endParaRPr>
          </a:p>
        </p:txBody>
      </p:sp>
      <p:sp>
        <p:nvSpPr>
          <p:cNvPr id="36" name="CuadroTexto 35">
            <a:extLst>
              <a:ext uri="{FF2B5EF4-FFF2-40B4-BE49-F238E27FC236}">
                <a16:creationId xmlns:a16="http://schemas.microsoft.com/office/drawing/2014/main" id="{B2574789-2373-2A5F-CE6D-BAAADD23CCE7}"/>
              </a:ext>
            </a:extLst>
          </p:cNvPr>
          <p:cNvSpPr txBox="1"/>
          <p:nvPr/>
        </p:nvSpPr>
        <p:spPr>
          <a:xfrm>
            <a:off x="3362120" y="4722252"/>
            <a:ext cx="1415772" cy="261610"/>
          </a:xfrm>
          <a:prstGeom prst="rect">
            <a:avLst/>
          </a:prstGeom>
          <a:noFill/>
        </p:spPr>
        <p:txBody>
          <a:bodyPr wrap="none" rtlCol="0">
            <a:spAutoFit/>
          </a:bodyPr>
          <a:lstStyle/>
          <a:p>
            <a:r>
              <a:rPr lang="en-US" sz="1100" dirty="0"/>
              <a:t>45% sampling point</a:t>
            </a:r>
            <a:endParaRPr lang="en-US" dirty="0"/>
          </a:p>
        </p:txBody>
      </p:sp>
    </p:spTree>
    <p:extLst>
      <p:ext uri="{BB962C8B-B14F-4D97-AF65-F5344CB8AC3E}">
        <p14:creationId xmlns:p14="http://schemas.microsoft.com/office/powerpoint/2010/main" val="12529848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576"/>
        <p:cNvGrpSpPr/>
        <p:nvPr/>
      </p:nvGrpSpPr>
      <p:grpSpPr>
        <a:xfrm>
          <a:off x="0" y="0"/>
          <a:ext cx="0" cy="0"/>
          <a:chOff x="0" y="0"/>
          <a:chExt cx="0" cy="0"/>
        </a:xfrm>
      </p:grpSpPr>
      <p:sp>
        <p:nvSpPr>
          <p:cNvPr id="21" name="Rectángulo: esquinas redondeadas 20">
            <a:extLst>
              <a:ext uri="{FF2B5EF4-FFF2-40B4-BE49-F238E27FC236}">
                <a16:creationId xmlns:a16="http://schemas.microsoft.com/office/drawing/2014/main" id="{16C3C180-B17D-EAA8-F215-162E7631EA9D}"/>
              </a:ext>
            </a:extLst>
          </p:cNvPr>
          <p:cNvSpPr/>
          <p:nvPr/>
        </p:nvSpPr>
        <p:spPr>
          <a:xfrm>
            <a:off x="4044862" y="3571875"/>
            <a:ext cx="533388" cy="116350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ángulo: esquinas redondeadas 21">
            <a:extLst>
              <a:ext uri="{FF2B5EF4-FFF2-40B4-BE49-F238E27FC236}">
                <a16:creationId xmlns:a16="http://schemas.microsoft.com/office/drawing/2014/main" id="{93825619-2390-FE51-F785-A6EB915AA69C}"/>
              </a:ext>
            </a:extLst>
          </p:cNvPr>
          <p:cNvSpPr/>
          <p:nvPr/>
        </p:nvSpPr>
        <p:spPr>
          <a:xfrm>
            <a:off x="3476850" y="3390900"/>
            <a:ext cx="533388" cy="1340803"/>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esquinas redondeadas 5">
            <a:extLst>
              <a:ext uri="{FF2B5EF4-FFF2-40B4-BE49-F238E27FC236}">
                <a16:creationId xmlns:a16="http://schemas.microsoft.com/office/drawing/2014/main" id="{C9841A89-FA86-EC5B-A35C-423AE8BD0BD2}"/>
              </a:ext>
            </a:extLst>
          </p:cNvPr>
          <p:cNvSpPr/>
          <p:nvPr/>
        </p:nvSpPr>
        <p:spPr>
          <a:xfrm>
            <a:off x="5400675" y="2781300"/>
            <a:ext cx="533388" cy="194455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esquinas redondeadas 6">
            <a:extLst>
              <a:ext uri="{FF2B5EF4-FFF2-40B4-BE49-F238E27FC236}">
                <a16:creationId xmlns:a16="http://schemas.microsoft.com/office/drawing/2014/main" id="{F9D6D989-50BB-88FB-AA6C-16C693C1E2B8}"/>
              </a:ext>
            </a:extLst>
          </p:cNvPr>
          <p:cNvSpPr/>
          <p:nvPr/>
        </p:nvSpPr>
        <p:spPr>
          <a:xfrm>
            <a:off x="4848225" y="3276602"/>
            <a:ext cx="533388" cy="1449257"/>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Google Shape;577;p73"/>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Main studies - Results</a:t>
            </a:r>
            <a:endParaRPr dirty="0">
              <a:solidFill>
                <a:schemeClr val="lt1"/>
              </a:solidFill>
              <a:latin typeface="Gugi"/>
              <a:ea typeface="Gugi"/>
              <a:cs typeface="Gugi"/>
              <a:sym typeface="Gugi"/>
            </a:endParaRPr>
          </a:p>
        </p:txBody>
      </p:sp>
      <p:sp>
        <p:nvSpPr>
          <p:cNvPr id="578" name="Google Shape;578;p73"/>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endParaRPr dirty="0"/>
          </a:p>
        </p:txBody>
      </p:sp>
      <p:pic>
        <p:nvPicPr>
          <p:cNvPr id="579" name="Google Shape;579;p73"/>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581" name="Google Shape;581;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38</a:t>
            </a:fld>
            <a:endParaRPr/>
          </a:p>
        </p:txBody>
      </p:sp>
      <p:cxnSp>
        <p:nvCxnSpPr>
          <p:cNvPr id="3" name="Conector recto 2">
            <a:extLst>
              <a:ext uri="{FF2B5EF4-FFF2-40B4-BE49-F238E27FC236}">
                <a16:creationId xmlns:a16="http://schemas.microsoft.com/office/drawing/2014/main" id="{89E92F75-766A-53F9-A9DD-6A0BED27C186}"/>
              </a:ext>
            </a:extLst>
          </p:cNvPr>
          <p:cNvCxnSpPr/>
          <p:nvPr/>
        </p:nvCxnSpPr>
        <p:spPr>
          <a:xfrm>
            <a:off x="3476625" y="4725859"/>
            <a:ext cx="26254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406460CE-CA99-E5A1-14F7-5F50DC1614E0}"/>
              </a:ext>
            </a:extLst>
          </p:cNvPr>
          <p:cNvCxnSpPr>
            <a:cxnSpLocks/>
          </p:cNvCxnSpPr>
          <p:nvPr/>
        </p:nvCxnSpPr>
        <p:spPr>
          <a:xfrm flipV="1">
            <a:off x="3476625" y="1174525"/>
            <a:ext cx="0" cy="35527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C5C360B5-1D79-4E9D-4551-17C05F44F11F}"/>
              </a:ext>
            </a:extLst>
          </p:cNvPr>
          <p:cNvSpPr txBox="1"/>
          <p:nvPr/>
        </p:nvSpPr>
        <p:spPr>
          <a:xfrm>
            <a:off x="4692789" y="4722252"/>
            <a:ext cx="1415772" cy="261610"/>
          </a:xfrm>
          <a:prstGeom prst="rect">
            <a:avLst/>
          </a:prstGeom>
          <a:noFill/>
        </p:spPr>
        <p:txBody>
          <a:bodyPr wrap="none" rtlCol="0">
            <a:spAutoFit/>
          </a:bodyPr>
          <a:lstStyle/>
          <a:p>
            <a:r>
              <a:rPr lang="en-US" sz="1100" dirty="0"/>
              <a:t>55% sampling point</a:t>
            </a:r>
            <a:endParaRPr lang="en-US" dirty="0"/>
          </a:p>
        </p:txBody>
      </p:sp>
      <p:sp>
        <p:nvSpPr>
          <p:cNvPr id="9" name="CuadroTexto 8">
            <a:extLst>
              <a:ext uri="{FF2B5EF4-FFF2-40B4-BE49-F238E27FC236}">
                <a16:creationId xmlns:a16="http://schemas.microsoft.com/office/drawing/2014/main" id="{C8D24CBB-E962-DBF2-38CF-7A93C4499F0F}"/>
              </a:ext>
            </a:extLst>
          </p:cNvPr>
          <p:cNvSpPr txBox="1"/>
          <p:nvPr/>
        </p:nvSpPr>
        <p:spPr>
          <a:xfrm rot="16200000">
            <a:off x="2439471" y="2934476"/>
            <a:ext cx="1346844" cy="246221"/>
          </a:xfrm>
          <a:prstGeom prst="rect">
            <a:avLst/>
          </a:prstGeom>
          <a:noFill/>
        </p:spPr>
        <p:txBody>
          <a:bodyPr wrap="none" rtlCol="0">
            <a:spAutoFit/>
          </a:bodyPr>
          <a:lstStyle/>
          <a:p>
            <a:r>
              <a:rPr lang="en-US" sz="1000" dirty="0"/>
              <a:t>Percentage of errors</a:t>
            </a:r>
          </a:p>
        </p:txBody>
      </p:sp>
      <p:sp>
        <p:nvSpPr>
          <p:cNvPr id="10" name="CuadroTexto 9">
            <a:extLst>
              <a:ext uri="{FF2B5EF4-FFF2-40B4-BE49-F238E27FC236}">
                <a16:creationId xmlns:a16="http://schemas.microsoft.com/office/drawing/2014/main" id="{5290C643-342B-A6C4-B45F-E52E3D513CBA}"/>
              </a:ext>
            </a:extLst>
          </p:cNvPr>
          <p:cNvSpPr txBox="1"/>
          <p:nvPr/>
        </p:nvSpPr>
        <p:spPr>
          <a:xfrm>
            <a:off x="3195162" y="4577988"/>
            <a:ext cx="284052" cy="307777"/>
          </a:xfrm>
          <a:prstGeom prst="rect">
            <a:avLst/>
          </a:prstGeom>
          <a:noFill/>
        </p:spPr>
        <p:txBody>
          <a:bodyPr wrap="none" rtlCol="0">
            <a:spAutoFit/>
          </a:bodyPr>
          <a:lstStyle/>
          <a:p>
            <a:r>
              <a:rPr lang="en-US" dirty="0"/>
              <a:t>0</a:t>
            </a:r>
          </a:p>
        </p:txBody>
      </p:sp>
      <p:sp>
        <p:nvSpPr>
          <p:cNvPr id="11" name="CuadroTexto 10">
            <a:extLst>
              <a:ext uri="{FF2B5EF4-FFF2-40B4-BE49-F238E27FC236}">
                <a16:creationId xmlns:a16="http://schemas.microsoft.com/office/drawing/2014/main" id="{AC333CFE-4E31-2495-A9A7-ECAE86D8F3BB}"/>
              </a:ext>
            </a:extLst>
          </p:cNvPr>
          <p:cNvSpPr txBox="1"/>
          <p:nvPr/>
        </p:nvSpPr>
        <p:spPr>
          <a:xfrm>
            <a:off x="3093187" y="3728142"/>
            <a:ext cx="383438" cy="307777"/>
          </a:xfrm>
          <a:prstGeom prst="rect">
            <a:avLst/>
          </a:prstGeom>
          <a:noFill/>
        </p:spPr>
        <p:txBody>
          <a:bodyPr wrap="none" rtlCol="0">
            <a:spAutoFit/>
          </a:bodyPr>
          <a:lstStyle/>
          <a:p>
            <a:r>
              <a:rPr lang="en-US" dirty="0"/>
              <a:t>25</a:t>
            </a:r>
          </a:p>
        </p:txBody>
      </p:sp>
      <p:sp>
        <p:nvSpPr>
          <p:cNvPr id="12" name="CuadroTexto 11">
            <a:extLst>
              <a:ext uri="{FF2B5EF4-FFF2-40B4-BE49-F238E27FC236}">
                <a16:creationId xmlns:a16="http://schemas.microsoft.com/office/drawing/2014/main" id="{D2CB2E10-B67A-1B07-C4C1-095E5400EFF7}"/>
              </a:ext>
            </a:extLst>
          </p:cNvPr>
          <p:cNvSpPr txBox="1"/>
          <p:nvPr/>
        </p:nvSpPr>
        <p:spPr>
          <a:xfrm>
            <a:off x="3099728" y="2878296"/>
            <a:ext cx="383438" cy="307777"/>
          </a:xfrm>
          <a:prstGeom prst="rect">
            <a:avLst/>
          </a:prstGeom>
          <a:noFill/>
        </p:spPr>
        <p:txBody>
          <a:bodyPr wrap="none" rtlCol="0">
            <a:spAutoFit/>
          </a:bodyPr>
          <a:lstStyle/>
          <a:p>
            <a:r>
              <a:rPr lang="en-US" dirty="0"/>
              <a:t>50</a:t>
            </a:r>
          </a:p>
        </p:txBody>
      </p:sp>
      <p:sp>
        <p:nvSpPr>
          <p:cNvPr id="14" name="CuadroTexto 13">
            <a:extLst>
              <a:ext uri="{FF2B5EF4-FFF2-40B4-BE49-F238E27FC236}">
                <a16:creationId xmlns:a16="http://schemas.microsoft.com/office/drawing/2014/main" id="{E0C6C45F-0AED-AE75-0C9C-C90C4E544EF3}"/>
              </a:ext>
            </a:extLst>
          </p:cNvPr>
          <p:cNvSpPr txBox="1"/>
          <p:nvPr/>
        </p:nvSpPr>
        <p:spPr>
          <a:xfrm>
            <a:off x="3117402" y="2028450"/>
            <a:ext cx="383438" cy="307777"/>
          </a:xfrm>
          <a:prstGeom prst="rect">
            <a:avLst/>
          </a:prstGeom>
          <a:noFill/>
        </p:spPr>
        <p:txBody>
          <a:bodyPr wrap="none" rtlCol="0">
            <a:spAutoFit/>
          </a:bodyPr>
          <a:lstStyle/>
          <a:p>
            <a:r>
              <a:rPr lang="en-US" dirty="0"/>
              <a:t>75</a:t>
            </a:r>
          </a:p>
        </p:txBody>
      </p:sp>
      <p:sp>
        <p:nvSpPr>
          <p:cNvPr id="15" name="CuadroTexto 14">
            <a:extLst>
              <a:ext uri="{FF2B5EF4-FFF2-40B4-BE49-F238E27FC236}">
                <a16:creationId xmlns:a16="http://schemas.microsoft.com/office/drawing/2014/main" id="{8AB3C6A0-9AF5-F3A1-BFF4-40BFB805BE1F}"/>
              </a:ext>
            </a:extLst>
          </p:cNvPr>
          <p:cNvSpPr txBox="1"/>
          <p:nvPr/>
        </p:nvSpPr>
        <p:spPr>
          <a:xfrm>
            <a:off x="3018016" y="1202765"/>
            <a:ext cx="482824" cy="307777"/>
          </a:xfrm>
          <a:prstGeom prst="rect">
            <a:avLst/>
          </a:prstGeom>
          <a:noFill/>
        </p:spPr>
        <p:txBody>
          <a:bodyPr wrap="none" rtlCol="0">
            <a:spAutoFit/>
          </a:bodyPr>
          <a:lstStyle/>
          <a:p>
            <a:r>
              <a:rPr lang="en-US" dirty="0"/>
              <a:t>100</a:t>
            </a:r>
          </a:p>
        </p:txBody>
      </p:sp>
      <p:sp>
        <p:nvSpPr>
          <p:cNvPr id="16" name="CuadroTexto 15">
            <a:extLst>
              <a:ext uri="{FF2B5EF4-FFF2-40B4-BE49-F238E27FC236}">
                <a16:creationId xmlns:a16="http://schemas.microsoft.com/office/drawing/2014/main" id="{95615D83-FCE3-5808-B0BE-23ACC743DA65}"/>
              </a:ext>
            </a:extLst>
          </p:cNvPr>
          <p:cNvSpPr txBox="1"/>
          <p:nvPr/>
        </p:nvSpPr>
        <p:spPr>
          <a:xfrm>
            <a:off x="6276975" y="1356653"/>
            <a:ext cx="1249060" cy="523220"/>
          </a:xfrm>
          <a:prstGeom prst="rect">
            <a:avLst/>
          </a:prstGeom>
          <a:noFill/>
        </p:spPr>
        <p:txBody>
          <a:bodyPr wrap="none" rtlCol="0">
            <a:spAutoFit/>
          </a:bodyPr>
          <a:lstStyle/>
          <a:p>
            <a:r>
              <a:rPr lang="en-US" b="1" dirty="0">
                <a:solidFill>
                  <a:srgbClr val="3767AF"/>
                </a:solidFill>
                <a:latin typeface="Ink Free" panose="03080402000500000000" pitchFamily="66" charset="0"/>
              </a:rPr>
              <a:t>High contrast</a:t>
            </a:r>
          </a:p>
          <a:p>
            <a:r>
              <a:rPr lang="en-US" b="1" dirty="0">
                <a:solidFill>
                  <a:srgbClr val="8CA4D1"/>
                </a:solidFill>
                <a:latin typeface="Ink Free" panose="03080402000500000000" pitchFamily="66" charset="0"/>
              </a:rPr>
              <a:t>Low contrast</a:t>
            </a:r>
          </a:p>
        </p:txBody>
      </p:sp>
      <p:sp>
        <p:nvSpPr>
          <p:cNvPr id="27" name="CuadroTexto 26">
            <a:extLst>
              <a:ext uri="{FF2B5EF4-FFF2-40B4-BE49-F238E27FC236}">
                <a16:creationId xmlns:a16="http://schemas.microsoft.com/office/drawing/2014/main" id="{3A63A0AE-3319-EB58-F0D4-104D4554690E}"/>
              </a:ext>
            </a:extLst>
          </p:cNvPr>
          <p:cNvSpPr txBox="1"/>
          <p:nvPr/>
        </p:nvSpPr>
        <p:spPr>
          <a:xfrm>
            <a:off x="6582635" y="681036"/>
            <a:ext cx="2210823" cy="523220"/>
          </a:xfrm>
          <a:prstGeom prst="rect">
            <a:avLst/>
          </a:prstGeom>
          <a:noFill/>
        </p:spPr>
        <p:txBody>
          <a:bodyPr wrap="square" rtlCol="0">
            <a:spAutoFit/>
          </a:bodyPr>
          <a:lstStyle/>
          <a:p>
            <a:r>
              <a:rPr lang="en-US" dirty="0">
                <a:latin typeface="Ink Free" panose="03080402000500000000" pitchFamily="66" charset="0"/>
              </a:rPr>
              <a:t>“</a:t>
            </a:r>
            <a:r>
              <a:rPr lang="en-US" i="1" dirty="0">
                <a:latin typeface="Ink Free" panose="03080402000500000000" pitchFamily="66" charset="0"/>
              </a:rPr>
              <a:t>Has more or less than half of the time elapsed?”</a:t>
            </a:r>
          </a:p>
        </p:txBody>
      </p:sp>
      <p:sp>
        <p:nvSpPr>
          <p:cNvPr id="2" name="CuadroTexto 1">
            <a:extLst>
              <a:ext uri="{FF2B5EF4-FFF2-40B4-BE49-F238E27FC236}">
                <a16:creationId xmlns:a16="http://schemas.microsoft.com/office/drawing/2014/main" id="{381083EF-AE07-B188-A0D2-BB5DF35FCC01}"/>
              </a:ext>
            </a:extLst>
          </p:cNvPr>
          <p:cNvSpPr txBox="1"/>
          <p:nvPr/>
        </p:nvSpPr>
        <p:spPr>
          <a:xfrm>
            <a:off x="7636363" y="1343121"/>
            <a:ext cx="1532996" cy="307777"/>
          </a:xfrm>
          <a:prstGeom prst="rect">
            <a:avLst/>
          </a:prstGeom>
          <a:noFill/>
        </p:spPr>
        <p:txBody>
          <a:bodyPr wrap="square" rtlCol="0">
            <a:spAutoFit/>
          </a:bodyPr>
          <a:lstStyle/>
          <a:p>
            <a:r>
              <a:rPr lang="en-US" b="1" dirty="0">
                <a:solidFill>
                  <a:srgbClr val="3767AF"/>
                </a:solidFill>
                <a:latin typeface="Ink Free" panose="03080402000500000000" pitchFamily="66" charset="0"/>
              </a:rPr>
              <a:t>Underestimation</a:t>
            </a:r>
            <a:endParaRPr lang="en-US" b="1" i="1" dirty="0">
              <a:solidFill>
                <a:srgbClr val="3767AF"/>
              </a:solidFill>
              <a:latin typeface="Ink Free" panose="03080402000500000000" pitchFamily="66" charset="0"/>
            </a:endParaRPr>
          </a:p>
        </p:txBody>
      </p:sp>
      <p:grpSp>
        <p:nvGrpSpPr>
          <p:cNvPr id="5" name="Google Shape;606;p74">
            <a:extLst>
              <a:ext uri="{FF2B5EF4-FFF2-40B4-BE49-F238E27FC236}">
                <a16:creationId xmlns:a16="http://schemas.microsoft.com/office/drawing/2014/main" id="{882B686C-BA53-F1BF-2FB8-B3B1C4588288}"/>
              </a:ext>
            </a:extLst>
          </p:cNvPr>
          <p:cNvGrpSpPr/>
          <p:nvPr/>
        </p:nvGrpSpPr>
        <p:grpSpPr>
          <a:xfrm>
            <a:off x="5060339" y="1797666"/>
            <a:ext cx="672901" cy="678950"/>
            <a:chOff x="7421325" y="2240850"/>
            <a:chExt cx="672901" cy="678950"/>
          </a:xfrm>
        </p:grpSpPr>
        <p:sp>
          <p:nvSpPr>
            <p:cNvPr id="13" name="Google Shape;607;p74">
              <a:extLst>
                <a:ext uri="{FF2B5EF4-FFF2-40B4-BE49-F238E27FC236}">
                  <a16:creationId xmlns:a16="http://schemas.microsoft.com/office/drawing/2014/main" id="{016303E8-301B-6161-5FAD-C1F5C62C7B5C}"/>
                </a:ext>
              </a:extLst>
            </p:cNvPr>
            <p:cNvSpPr txBox="1"/>
            <p:nvPr/>
          </p:nvSpPr>
          <p:spPr>
            <a:xfrm>
              <a:off x="7421326" y="2240850"/>
              <a:ext cx="6729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3100"/>
                <a:t>*</a:t>
              </a:r>
              <a:endParaRPr sz="3100"/>
            </a:p>
          </p:txBody>
        </p:sp>
        <p:grpSp>
          <p:nvGrpSpPr>
            <p:cNvPr id="17" name="Google Shape;608;p74">
              <a:extLst>
                <a:ext uri="{FF2B5EF4-FFF2-40B4-BE49-F238E27FC236}">
                  <a16:creationId xmlns:a16="http://schemas.microsoft.com/office/drawing/2014/main" id="{E3F805F1-96E0-E93F-47D1-41DD39D62AB3}"/>
                </a:ext>
              </a:extLst>
            </p:cNvPr>
            <p:cNvGrpSpPr/>
            <p:nvPr/>
          </p:nvGrpSpPr>
          <p:grpSpPr>
            <a:xfrm>
              <a:off x="7421325" y="2631723"/>
              <a:ext cx="672900" cy="288077"/>
              <a:chOff x="7421325" y="2631723"/>
              <a:chExt cx="672900" cy="288077"/>
            </a:xfrm>
          </p:grpSpPr>
          <p:cxnSp>
            <p:nvCxnSpPr>
              <p:cNvPr id="18" name="Google Shape;609;p74">
                <a:extLst>
                  <a:ext uri="{FF2B5EF4-FFF2-40B4-BE49-F238E27FC236}">
                    <a16:creationId xmlns:a16="http://schemas.microsoft.com/office/drawing/2014/main" id="{BCCD2386-0347-FDB7-6AB2-B8C6879A1290}"/>
                  </a:ext>
                </a:extLst>
              </p:cNvPr>
              <p:cNvCxnSpPr/>
              <p:nvPr/>
            </p:nvCxnSpPr>
            <p:spPr>
              <a:xfrm rot="10800000" flipH="1">
                <a:off x="7421325" y="2648950"/>
                <a:ext cx="672900" cy="2400"/>
              </a:xfrm>
              <a:prstGeom prst="straightConnector1">
                <a:avLst/>
              </a:prstGeom>
              <a:noFill/>
              <a:ln w="38100" cap="flat" cmpd="sng">
                <a:solidFill>
                  <a:schemeClr val="dk2"/>
                </a:solidFill>
                <a:prstDash val="solid"/>
                <a:round/>
                <a:headEnd type="none" w="med" len="med"/>
                <a:tailEnd type="none" w="med" len="med"/>
              </a:ln>
            </p:spPr>
          </p:cxnSp>
          <p:cxnSp>
            <p:nvCxnSpPr>
              <p:cNvPr id="19" name="Google Shape;610;p74">
                <a:extLst>
                  <a:ext uri="{FF2B5EF4-FFF2-40B4-BE49-F238E27FC236}">
                    <a16:creationId xmlns:a16="http://schemas.microsoft.com/office/drawing/2014/main" id="{B899197F-AC42-AAE4-23DF-0F689C2EE041}"/>
                  </a:ext>
                </a:extLst>
              </p:cNvPr>
              <p:cNvCxnSpPr/>
              <p:nvPr/>
            </p:nvCxnSpPr>
            <p:spPr>
              <a:xfrm rot="10800000">
                <a:off x="7440639" y="2634200"/>
                <a:ext cx="0" cy="285600"/>
              </a:xfrm>
              <a:prstGeom prst="straightConnector1">
                <a:avLst/>
              </a:prstGeom>
              <a:noFill/>
              <a:ln w="38100" cap="flat" cmpd="sng">
                <a:solidFill>
                  <a:schemeClr val="dk2"/>
                </a:solidFill>
                <a:prstDash val="solid"/>
                <a:round/>
                <a:headEnd type="none" w="med" len="med"/>
                <a:tailEnd type="none" w="med" len="med"/>
              </a:ln>
            </p:spPr>
          </p:cxnSp>
          <p:cxnSp>
            <p:nvCxnSpPr>
              <p:cNvPr id="20" name="Google Shape;611;p74">
                <a:extLst>
                  <a:ext uri="{FF2B5EF4-FFF2-40B4-BE49-F238E27FC236}">
                    <a16:creationId xmlns:a16="http://schemas.microsoft.com/office/drawing/2014/main" id="{846FCC23-F89A-5759-6A6F-66CED5791788}"/>
                  </a:ext>
                </a:extLst>
              </p:cNvPr>
              <p:cNvCxnSpPr/>
              <p:nvPr/>
            </p:nvCxnSpPr>
            <p:spPr>
              <a:xfrm rot="10800000">
                <a:off x="8074986" y="2631723"/>
                <a:ext cx="0" cy="285600"/>
              </a:xfrm>
              <a:prstGeom prst="straightConnector1">
                <a:avLst/>
              </a:prstGeom>
              <a:noFill/>
              <a:ln w="38100" cap="flat" cmpd="sng">
                <a:solidFill>
                  <a:schemeClr val="dk2"/>
                </a:solidFill>
                <a:prstDash val="solid"/>
                <a:round/>
                <a:headEnd type="none" w="med" len="med"/>
                <a:tailEnd type="none" w="med" len="med"/>
              </a:ln>
            </p:spPr>
          </p:cxnSp>
        </p:grpSp>
      </p:grpSp>
      <p:sp>
        <p:nvSpPr>
          <p:cNvPr id="34" name="CuadroTexto 33">
            <a:extLst>
              <a:ext uri="{FF2B5EF4-FFF2-40B4-BE49-F238E27FC236}">
                <a16:creationId xmlns:a16="http://schemas.microsoft.com/office/drawing/2014/main" id="{A74077D6-7EF7-11DF-E6AE-270E68B08CC1}"/>
              </a:ext>
            </a:extLst>
          </p:cNvPr>
          <p:cNvSpPr txBox="1"/>
          <p:nvPr/>
        </p:nvSpPr>
        <p:spPr>
          <a:xfrm>
            <a:off x="6259401" y="2157323"/>
            <a:ext cx="2948340" cy="1169551"/>
          </a:xfrm>
          <a:prstGeom prst="rect">
            <a:avLst/>
          </a:prstGeom>
          <a:noFill/>
        </p:spPr>
        <p:txBody>
          <a:bodyPr wrap="square" rtlCol="0">
            <a:spAutoFit/>
          </a:bodyPr>
          <a:lstStyle/>
          <a:p>
            <a:r>
              <a:rPr lang="en-US" b="1" dirty="0">
                <a:latin typeface="Ink Free" panose="03080402000500000000" pitchFamily="66" charset="0"/>
              </a:rPr>
              <a:t>Higher bar (45%sp) = </a:t>
            </a:r>
          </a:p>
          <a:p>
            <a:r>
              <a:rPr lang="en-US" b="1" dirty="0">
                <a:latin typeface="Ink Free" panose="03080402000500000000" pitchFamily="66" charset="0"/>
              </a:rPr>
              <a:t>longer perceived time</a:t>
            </a:r>
          </a:p>
          <a:p>
            <a:endParaRPr lang="en-US" b="1" dirty="0">
              <a:solidFill>
                <a:srgbClr val="8CA4D1"/>
              </a:solidFill>
              <a:latin typeface="Ink Free" panose="03080402000500000000" pitchFamily="66" charset="0"/>
            </a:endParaRPr>
          </a:p>
          <a:p>
            <a:r>
              <a:rPr lang="en-US" b="1" dirty="0">
                <a:solidFill>
                  <a:schemeClr val="tx1"/>
                </a:solidFill>
                <a:latin typeface="Ink Free" panose="03080402000500000000" pitchFamily="66" charset="0"/>
              </a:rPr>
              <a:t>Higher bar (55%sp) = </a:t>
            </a:r>
          </a:p>
          <a:p>
            <a:r>
              <a:rPr lang="en-US" b="1" dirty="0">
                <a:solidFill>
                  <a:schemeClr val="tx1"/>
                </a:solidFill>
                <a:latin typeface="Ink Free" panose="03080402000500000000" pitchFamily="66" charset="0"/>
              </a:rPr>
              <a:t>shorter perceived time</a:t>
            </a:r>
          </a:p>
        </p:txBody>
      </p:sp>
      <p:sp>
        <p:nvSpPr>
          <p:cNvPr id="35" name="CuadroTexto 34">
            <a:extLst>
              <a:ext uri="{FF2B5EF4-FFF2-40B4-BE49-F238E27FC236}">
                <a16:creationId xmlns:a16="http://schemas.microsoft.com/office/drawing/2014/main" id="{01669B7F-36F3-DA98-2BE1-1CD974D49B79}"/>
              </a:ext>
            </a:extLst>
          </p:cNvPr>
          <p:cNvSpPr txBox="1"/>
          <p:nvPr/>
        </p:nvSpPr>
        <p:spPr>
          <a:xfrm>
            <a:off x="7636363" y="1580217"/>
            <a:ext cx="1415772" cy="307777"/>
          </a:xfrm>
          <a:prstGeom prst="rect">
            <a:avLst/>
          </a:prstGeom>
          <a:noFill/>
        </p:spPr>
        <p:txBody>
          <a:bodyPr wrap="square" rtlCol="0">
            <a:spAutoFit/>
          </a:bodyPr>
          <a:lstStyle/>
          <a:p>
            <a:r>
              <a:rPr lang="en-US" b="1" dirty="0">
                <a:solidFill>
                  <a:srgbClr val="8CA4D1"/>
                </a:solidFill>
                <a:latin typeface="Ink Free" panose="03080402000500000000" pitchFamily="66" charset="0"/>
              </a:rPr>
              <a:t>Overestimation</a:t>
            </a:r>
            <a:endParaRPr lang="en-US" b="1" i="1" dirty="0">
              <a:solidFill>
                <a:srgbClr val="8CA4D1"/>
              </a:solidFill>
              <a:latin typeface="Ink Free" panose="03080402000500000000" pitchFamily="66" charset="0"/>
            </a:endParaRPr>
          </a:p>
        </p:txBody>
      </p:sp>
      <p:sp>
        <p:nvSpPr>
          <p:cNvPr id="36" name="CuadroTexto 35">
            <a:extLst>
              <a:ext uri="{FF2B5EF4-FFF2-40B4-BE49-F238E27FC236}">
                <a16:creationId xmlns:a16="http://schemas.microsoft.com/office/drawing/2014/main" id="{B2574789-2373-2A5F-CE6D-BAAADD23CCE7}"/>
              </a:ext>
            </a:extLst>
          </p:cNvPr>
          <p:cNvSpPr txBox="1"/>
          <p:nvPr/>
        </p:nvSpPr>
        <p:spPr>
          <a:xfrm>
            <a:off x="3362120" y="4722252"/>
            <a:ext cx="1415772" cy="261610"/>
          </a:xfrm>
          <a:prstGeom prst="rect">
            <a:avLst/>
          </a:prstGeom>
          <a:noFill/>
        </p:spPr>
        <p:txBody>
          <a:bodyPr wrap="none" rtlCol="0">
            <a:spAutoFit/>
          </a:bodyPr>
          <a:lstStyle/>
          <a:p>
            <a:r>
              <a:rPr lang="en-US" sz="1100" dirty="0"/>
              <a:t>45% sampling point</a:t>
            </a:r>
            <a:endParaRPr lang="en-US" dirty="0"/>
          </a:p>
        </p:txBody>
      </p:sp>
      <p:cxnSp>
        <p:nvCxnSpPr>
          <p:cNvPr id="25" name="Conector recto 24">
            <a:extLst>
              <a:ext uri="{FF2B5EF4-FFF2-40B4-BE49-F238E27FC236}">
                <a16:creationId xmlns:a16="http://schemas.microsoft.com/office/drawing/2014/main" id="{E5F2275E-D517-2EC6-F114-88401EA1C9E4}"/>
              </a:ext>
            </a:extLst>
          </p:cNvPr>
          <p:cNvCxnSpPr/>
          <p:nvPr/>
        </p:nvCxnSpPr>
        <p:spPr>
          <a:xfrm flipV="1">
            <a:off x="4720742" y="1174525"/>
            <a:ext cx="0" cy="354772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0541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655"/>
        <p:cNvGrpSpPr/>
        <p:nvPr/>
      </p:nvGrpSpPr>
      <p:grpSpPr>
        <a:xfrm>
          <a:off x="0" y="0"/>
          <a:ext cx="0" cy="0"/>
          <a:chOff x="0" y="0"/>
          <a:chExt cx="0" cy="0"/>
        </a:xfrm>
      </p:grpSpPr>
      <p:sp>
        <p:nvSpPr>
          <p:cNvPr id="656" name="Google Shape;656;p77"/>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Main studies - Consistency</a:t>
            </a:r>
            <a:endParaRPr dirty="0">
              <a:solidFill>
                <a:schemeClr val="lt1"/>
              </a:solidFill>
              <a:latin typeface="Gugi"/>
              <a:ea typeface="Gugi"/>
              <a:cs typeface="Gugi"/>
              <a:sym typeface="Gugi"/>
            </a:endParaRPr>
          </a:p>
        </p:txBody>
      </p:sp>
      <p:sp>
        <p:nvSpPr>
          <p:cNvPr id="657" name="Google Shape;657;p77"/>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r>
              <a:rPr lang="es-ES" dirty="0">
                <a:latin typeface="Ink Free" panose="03080402000500000000" pitchFamily="66" charset="0"/>
              </a:rPr>
              <a:t>	   </a:t>
            </a:r>
            <a:r>
              <a:rPr lang="es-ES" dirty="0" err="1">
                <a:latin typeface="Ink Free" panose="03080402000500000000" pitchFamily="66" charset="0"/>
              </a:rPr>
              <a:t>Contrast</a:t>
            </a:r>
            <a:endParaRPr dirty="0">
              <a:latin typeface="Ink Free" panose="03080402000500000000" pitchFamily="66" charset="0"/>
            </a:endParaRPr>
          </a:p>
        </p:txBody>
      </p:sp>
      <p:pic>
        <p:nvPicPr>
          <p:cNvPr id="658" name="Google Shape;658;p77"/>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660" name="Google Shape;660;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39</a:t>
            </a:fld>
            <a:endParaRPr/>
          </a:p>
        </p:txBody>
      </p:sp>
      <p:sp>
        <p:nvSpPr>
          <p:cNvPr id="2" name="Rectángulo: esquinas redondeadas 1">
            <a:extLst>
              <a:ext uri="{FF2B5EF4-FFF2-40B4-BE49-F238E27FC236}">
                <a16:creationId xmlns:a16="http://schemas.microsoft.com/office/drawing/2014/main" id="{F6CC768D-58FC-1372-5E1D-1FA5C4B2E704}"/>
              </a:ext>
            </a:extLst>
          </p:cNvPr>
          <p:cNvSpPr/>
          <p:nvPr/>
        </p:nvSpPr>
        <p:spPr>
          <a:xfrm>
            <a:off x="1006387" y="3743325"/>
            <a:ext cx="533388" cy="116350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ángulo: esquinas redondeadas 2">
            <a:extLst>
              <a:ext uri="{FF2B5EF4-FFF2-40B4-BE49-F238E27FC236}">
                <a16:creationId xmlns:a16="http://schemas.microsoft.com/office/drawing/2014/main" id="{C7533AAD-77D2-48C3-84F6-340893A4613C}"/>
              </a:ext>
            </a:extLst>
          </p:cNvPr>
          <p:cNvSpPr/>
          <p:nvPr/>
        </p:nvSpPr>
        <p:spPr>
          <a:xfrm>
            <a:off x="438375" y="3562350"/>
            <a:ext cx="533388" cy="1340803"/>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esquinas redondeadas 3">
            <a:extLst>
              <a:ext uri="{FF2B5EF4-FFF2-40B4-BE49-F238E27FC236}">
                <a16:creationId xmlns:a16="http://schemas.microsoft.com/office/drawing/2014/main" id="{AFD4C17A-A84E-B2D0-B215-22F7B91D85CB}"/>
              </a:ext>
            </a:extLst>
          </p:cNvPr>
          <p:cNvSpPr/>
          <p:nvPr/>
        </p:nvSpPr>
        <p:spPr>
          <a:xfrm>
            <a:off x="2362200" y="2952750"/>
            <a:ext cx="533388" cy="194455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esquinas redondeadas 4">
            <a:extLst>
              <a:ext uri="{FF2B5EF4-FFF2-40B4-BE49-F238E27FC236}">
                <a16:creationId xmlns:a16="http://schemas.microsoft.com/office/drawing/2014/main" id="{C9104EDB-FD54-5E18-2BF2-963026E16A57}"/>
              </a:ext>
            </a:extLst>
          </p:cNvPr>
          <p:cNvSpPr/>
          <p:nvPr/>
        </p:nvSpPr>
        <p:spPr>
          <a:xfrm>
            <a:off x="1809750" y="3448052"/>
            <a:ext cx="533388" cy="1449257"/>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ector recto 5">
            <a:extLst>
              <a:ext uri="{FF2B5EF4-FFF2-40B4-BE49-F238E27FC236}">
                <a16:creationId xmlns:a16="http://schemas.microsoft.com/office/drawing/2014/main" id="{79172325-98E9-06B3-3F32-280DD620266D}"/>
              </a:ext>
            </a:extLst>
          </p:cNvPr>
          <p:cNvCxnSpPr/>
          <p:nvPr/>
        </p:nvCxnSpPr>
        <p:spPr>
          <a:xfrm>
            <a:off x="438150" y="4897309"/>
            <a:ext cx="26254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7CBBDFF4-A3AD-79D1-52AC-2DC462E60E7E}"/>
              </a:ext>
            </a:extLst>
          </p:cNvPr>
          <p:cNvCxnSpPr>
            <a:cxnSpLocks/>
          </p:cNvCxnSpPr>
          <p:nvPr/>
        </p:nvCxnSpPr>
        <p:spPr>
          <a:xfrm flipV="1">
            <a:off x="438150" y="1345975"/>
            <a:ext cx="0" cy="35527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48A1CF19-9C99-BAE1-5878-D2FC88F59767}"/>
              </a:ext>
            </a:extLst>
          </p:cNvPr>
          <p:cNvSpPr txBox="1"/>
          <p:nvPr/>
        </p:nvSpPr>
        <p:spPr>
          <a:xfrm>
            <a:off x="1654314" y="4893702"/>
            <a:ext cx="1415772" cy="261610"/>
          </a:xfrm>
          <a:prstGeom prst="rect">
            <a:avLst/>
          </a:prstGeom>
          <a:noFill/>
        </p:spPr>
        <p:txBody>
          <a:bodyPr wrap="none" rtlCol="0">
            <a:spAutoFit/>
          </a:bodyPr>
          <a:lstStyle/>
          <a:p>
            <a:r>
              <a:rPr lang="en-US" sz="1100" dirty="0"/>
              <a:t>55% sampling point</a:t>
            </a:r>
            <a:endParaRPr lang="en-US" dirty="0"/>
          </a:p>
        </p:txBody>
      </p:sp>
      <p:sp>
        <p:nvSpPr>
          <p:cNvPr id="9" name="CuadroTexto 8">
            <a:extLst>
              <a:ext uri="{FF2B5EF4-FFF2-40B4-BE49-F238E27FC236}">
                <a16:creationId xmlns:a16="http://schemas.microsoft.com/office/drawing/2014/main" id="{F9CADC5F-346D-99B2-FA64-86D4B852498A}"/>
              </a:ext>
            </a:extLst>
          </p:cNvPr>
          <p:cNvSpPr txBox="1"/>
          <p:nvPr/>
        </p:nvSpPr>
        <p:spPr>
          <a:xfrm rot="16200000">
            <a:off x="-599004" y="3105926"/>
            <a:ext cx="1346844" cy="246221"/>
          </a:xfrm>
          <a:prstGeom prst="rect">
            <a:avLst/>
          </a:prstGeom>
          <a:noFill/>
        </p:spPr>
        <p:txBody>
          <a:bodyPr wrap="none" rtlCol="0">
            <a:spAutoFit/>
          </a:bodyPr>
          <a:lstStyle/>
          <a:p>
            <a:r>
              <a:rPr lang="en-US" sz="1000" dirty="0"/>
              <a:t>Percentage of errors</a:t>
            </a:r>
          </a:p>
        </p:txBody>
      </p:sp>
      <p:sp>
        <p:nvSpPr>
          <p:cNvPr id="10" name="CuadroTexto 9">
            <a:extLst>
              <a:ext uri="{FF2B5EF4-FFF2-40B4-BE49-F238E27FC236}">
                <a16:creationId xmlns:a16="http://schemas.microsoft.com/office/drawing/2014/main" id="{9E281CD3-C3DC-913F-E052-548AB887D9A0}"/>
              </a:ext>
            </a:extLst>
          </p:cNvPr>
          <p:cNvSpPr txBox="1"/>
          <p:nvPr/>
        </p:nvSpPr>
        <p:spPr>
          <a:xfrm>
            <a:off x="156687" y="4749438"/>
            <a:ext cx="284052" cy="307777"/>
          </a:xfrm>
          <a:prstGeom prst="rect">
            <a:avLst/>
          </a:prstGeom>
          <a:noFill/>
        </p:spPr>
        <p:txBody>
          <a:bodyPr wrap="none" rtlCol="0">
            <a:spAutoFit/>
          </a:bodyPr>
          <a:lstStyle/>
          <a:p>
            <a:r>
              <a:rPr lang="en-US" dirty="0"/>
              <a:t>0</a:t>
            </a:r>
          </a:p>
        </p:txBody>
      </p:sp>
      <p:sp>
        <p:nvSpPr>
          <p:cNvPr id="11" name="CuadroTexto 10">
            <a:extLst>
              <a:ext uri="{FF2B5EF4-FFF2-40B4-BE49-F238E27FC236}">
                <a16:creationId xmlns:a16="http://schemas.microsoft.com/office/drawing/2014/main" id="{514B67FC-3553-1C53-C114-4FBA060571F3}"/>
              </a:ext>
            </a:extLst>
          </p:cNvPr>
          <p:cNvSpPr txBox="1"/>
          <p:nvPr/>
        </p:nvSpPr>
        <p:spPr>
          <a:xfrm>
            <a:off x="54712" y="3899592"/>
            <a:ext cx="383438" cy="307777"/>
          </a:xfrm>
          <a:prstGeom prst="rect">
            <a:avLst/>
          </a:prstGeom>
          <a:noFill/>
        </p:spPr>
        <p:txBody>
          <a:bodyPr wrap="none" rtlCol="0">
            <a:spAutoFit/>
          </a:bodyPr>
          <a:lstStyle/>
          <a:p>
            <a:r>
              <a:rPr lang="en-US" dirty="0"/>
              <a:t>25</a:t>
            </a:r>
          </a:p>
        </p:txBody>
      </p:sp>
      <p:sp>
        <p:nvSpPr>
          <p:cNvPr id="12" name="CuadroTexto 11">
            <a:extLst>
              <a:ext uri="{FF2B5EF4-FFF2-40B4-BE49-F238E27FC236}">
                <a16:creationId xmlns:a16="http://schemas.microsoft.com/office/drawing/2014/main" id="{0EF00CBB-AFE3-8DE5-47E5-8F6A900E26C8}"/>
              </a:ext>
            </a:extLst>
          </p:cNvPr>
          <p:cNvSpPr txBox="1"/>
          <p:nvPr/>
        </p:nvSpPr>
        <p:spPr>
          <a:xfrm>
            <a:off x="61253" y="3049746"/>
            <a:ext cx="383438" cy="307777"/>
          </a:xfrm>
          <a:prstGeom prst="rect">
            <a:avLst/>
          </a:prstGeom>
          <a:noFill/>
        </p:spPr>
        <p:txBody>
          <a:bodyPr wrap="none" rtlCol="0">
            <a:spAutoFit/>
          </a:bodyPr>
          <a:lstStyle/>
          <a:p>
            <a:r>
              <a:rPr lang="en-US" dirty="0"/>
              <a:t>50</a:t>
            </a:r>
          </a:p>
        </p:txBody>
      </p:sp>
      <p:sp>
        <p:nvSpPr>
          <p:cNvPr id="13" name="CuadroTexto 12">
            <a:extLst>
              <a:ext uri="{FF2B5EF4-FFF2-40B4-BE49-F238E27FC236}">
                <a16:creationId xmlns:a16="http://schemas.microsoft.com/office/drawing/2014/main" id="{EB5FA720-F3C2-FC88-6BFD-C1FF94C88EB4}"/>
              </a:ext>
            </a:extLst>
          </p:cNvPr>
          <p:cNvSpPr txBox="1"/>
          <p:nvPr/>
        </p:nvSpPr>
        <p:spPr>
          <a:xfrm>
            <a:off x="78927" y="2199900"/>
            <a:ext cx="383438" cy="307777"/>
          </a:xfrm>
          <a:prstGeom prst="rect">
            <a:avLst/>
          </a:prstGeom>
          <a:noFill/>
        </p:spPr>
        <p:txBody>
          <a:bodyPr wrap="none" rtlCol="0">
            <a:spAutoFit/>
          </a:bodyPr>
          <a:lstStyle/>
          <a:p>
            <a:r>
              <a:rPr lang="en-US" dirty="0"/>
              <a:t>75</a:t>
            </a:r>
          </a:p>
        </p:txBody>
      </p:sp>
      <p:sp>
        <p:nvSpPr>
          <p:cNvPr id="14" name="CuadroTexto 13">
            <a:extLst>
              <a:ext uri="{FF2B5EF4-FFF2-40B4-BE49-F238E27FC236}">
                <a16:creationId xmlns:a16="http://schemas.microsoft.com/office/drawing/2014/main" id="{4DA61AE5-CF56-1E84-B82D-6C72AE2021C7}"/>
              </a:ext>
            </a:extLst>
          </p:cNvPr>
          <p:cNvSpPr txBox="1"/>
          <p:nvPr/>
        </p:nvSpPr>
        <p:spPr>
          <a:xfrm>
            <a:off x="-20459" y="1374215"/>
            <a:ext cx="482824" cy="307777"/>
          </a:xfrm>
          <a:prstGeom prst="rect">
            <a:avLst/>
          </a:prstGeom>
          <a:noFill/>
        </p:spPr>
        <p:txBody>
          <a:bodyPr wrap="none" rtlCol="0">
            <a:spAutoFit/>
          </a:bodyPr>
          <a:lstStyle/>
          <a:p>
            <a:r>
              <a:rPr lang="en-US" dirty="0"/>
              <a:t>100</a:t>
            </a:r>
          </a:p>
        </p:txBody>
      </p:sp>
      <p:grpSp>
        <p:nvGrpSpPr>
          <p:cNvPr id="15" name="Google Shape;606;p74">
            <a:extLst>
              <a:ext uri="{FF2B5EF4-FFF2-40B4-BE49-F238E27FC236}">
                <a16:creationId xmlns:a16="http://schemas.microsoft.com/office/drawing/2014/main" id="{EDC8622C-1623-1FFE-A4DC-A37778894A13}"/>
              </a:ext>
            </a:extLst>
          </p:cNvPr>
          <p:cNvGrpSpPr/>
          <p:nvPr/>
        </p:nvGrpSpPr>
        <p:grpSpPr>
          <a:xfrm>
            <a:off x="2025749" y="2236363"/>
            <a:ext cx="672901" cy="678950"/>
            <a:chOff x="7421325" y="2240850"/>
            <a:chExt cx="672901" cy="678950"/>
          </a:xfrm>
        </p:grpSpPr>
        <p:sp>
          <p:nvSpPr>
            <p:cNvPr id="16" name="Google Shape;607;p74">
              <a:extLst>
                <a:ext uri="{FF2B5EF4-FFF2-40B4-BE49-F238E27FC236}">
                  <a16:creationId xmlns:a16="http://schemas.microsoft.com/office/drawing/2014/main" id="{576A8904-4618-712F-713B-46CFCEFD0332}"/>
                </a:ext>
              </a:extLst>
            </p:cNvPr>
            <p:cNvSpPr txBox="1"/>
            <p:nvPr/>
          </p:nvSpPr>
          <p:spPr>
            <a:xfrm>
              <a:off x="7421326" y="2240850"/>
              <a:ext cx="6729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3100"/>
                <a:t>*</a:t>
              </a:r>
              <a:endParaRPr sz="3100"/>
            </a:p>
          </p:txBody>
        </p:sp>
        <p:grpSp>
          <p:nvGrpSpPr>
            <p:cNvPr id="17" name="Google Shape;608;p74">
              <a:extLst>
                <a:ext uri="{FF2B5EF4-FFF2-40B4-BE49-F238E27FC236}">
                  <a16:creationId xmlns:a16="http://schemas.microsoft.com/office/drawing/2014/main" id="{F0C78624-24FE-7FF3-4E3F-C0BBE38EBFB7}"/>
                </a:ext>
              </a:extLst>
            </p:cNvPr>
            <p:cNvGrpSpPr/>
            <p:nvPr/>
          </p:nvGrpSpPr>
          <p:grpSpPr>
            <a:xfrm>
              <a:off x="7421325" y="2631723"/>
              <a:ext cx="672900" cy="288077"/>
              <a:chOff x="7421325" y="2631723"/>
              <a:chExt cx="672900" cy="288077"/>
            </a:xfrm>
          </p:grpSpPr>
          <p:cxnSp>
            <p:nvCxnSpPr>
              <p:cNvPr id="18" name="Google Shape;609;p74">
                <a:extLst>
                  <a:ext uri="{FF2B5EF4-FFF2-40B4-BE49-F238E27FC236}">
                    <a16:creationId xmlns:a16="http://schemas.microsoft.com/office/drawing/2014/main" id="{ABE9F1A2-8D4B-A64A-706E-EFA29679CC26}"/>
                  </a:ext>
                </a:extLst>
              </p:cNvPr>
              <p:cNvCxnSpPr/>
              <p:nvPr/>
            </p:nvCxnSpPr>
            <p:spPr>
              <a:xfrm rot="10800000" flipH="1">
                <a:off x="7421325" y="2648950"/>
                <a:ext cx="672900" cy="2400"/>
              </a:xfrm>
              <a:prstGeom prst="straightConnector1">
                <a:avLst/>
              </a:prstGeom>
              <a:noFill/>
              <a:ln w="38100" cap="flat" cmpd="sng">
                <a:solidFill>
                  <a:schemeClr val="dk2"/>
                </a:solidFill>
                <a:prstDash val="solid"/>
                <a:round/>
                <a:headEnd type="none" w="med" len="med"/>
                <a:tailEnd type="none" w="med" len="med"/>
              </a:ln>
            </p:spPr>
          </p:cxnSp>
          <p:cxnSp>
            <p:nvCxnSpPr>
              <p:cNvPr id="19" name="Google Shape;610;p74">
                <a:extLst>
                  <a:ext uri="{FF2B5EF4-FFF2-40B4-BE49-F238E27FC236}">
                    <a16:creationId xmlns:a16="http://schemas.microsoft.com/office/drawing/2014/main" id="{79155148-27AC-D667-EDED-9BDC33EFFA11}"/>
                  </a:ext>
                </a:extLst>
              </p:cNvPr>
              <p:cNvCxnSpPr/>
              <p:nvPr/>
            </p:nvCxnSpPr>
            <p:spPr>
              <a:xfrm rot="10800000">
                <a:off x="7440639" y="2634200"/>
                <a:ext cx="0" cy="285600"/>
              </a:xfrm>
              <a:prstGeom prst="straightConnector1">
                <a:avLst/>
              </a:prstGeom>
              <a:noFill/>
              <a:ln w="38100" cap="flat" cmpd="sng">
                <a:solidFill>
                  <a:schemeClr val="dk2"/>
                </a:solidFill>
                <a:prstDash val="solid"/>
                <a:round/>
                <a:headEnd type="none" w="med" len="med"/>
                <a:tailEnd type="none" w="med" len="med"/>
              </a:ln>
            </p:spPr>
          </p:cxnSp>
          <p:cxnSp>
            <p:nvCxnSpPr>
              <p:cNvPr id="20" name="Google Shape;611;p74">
                <a:extLst>
                  <a:ext uri="{FF2B5EF4-FFF2-40B4-BE49-F238E27FC236}">
                    <a16:creationId xmlns:a16="http://schemas.microsoft.com/office/drawing/2014/main" id="{3E4A7B5F-FB02-B7D3-8FB7-8E7062DB02FF}"/>
                  </a:ext>
                </a:extLst>
              </p:cNvPr>
              <p:cNvCxnSpPr/>
              <p:nvPr/>
            </p:nvCxnSpPr>
            <p:spPr>
              <a:xfrm rot="10800000">
                <a:off x="8074986" y="2631723"/>
                <a:ext cx="0" cy="285600"/>
              </a:xfrm>
              <a:prstGeom prst="straightConnector1">
                <a:avLst/>
              </a:prstGeom>
              <a:noFill/>
              <a:ln w="38100" cap="flat" cmpd="sng">
                <a:solidFill>
                  <a:schemeClr val="dk2"/>
                </a:solidFill>
                <a:prstDash val="solid"/>
                <a:round/>
                <a:headEnd type="none" w="med" len="med"/>
                <a:tailEnd type="none" w="med" len="med"/>
              </a:ln>
            </p:spPr>
          </p:cxnSp>
        </p:grpSp>
      </p:grpSp>
      <p:sp>
        <p:nvSpPr>
          <p:cNvPr id="21" name="CuadroTexto 20">
            <a:extLst>
              <a:ext uri="{FF2B5EF4-FFF2-40B4-BE49-F238E27FC236}">
                <a16:creationId xmlns:a16="http://schemas.microsoft.com/office/drawing/2014/main" id="{C437EFC5-2AB4-E1F5-35F5-B9A74115A2CB}"/>
              </a:ext>
            </a:extLst>
          </p:cNvPr>
          <p:cNvSpPr txBox="1"/>
          <p:nvPr/>
        </p:nvSpPr>
        <p:spPr>
          <a:xfrm>
            <a:off x="323645" y="4893702"/>
            <a:ext cx="1415772" cy="261610"/>
          </a:xfrm>
          <a:prstGeom prst="rect">
            <a:avLst/>
          </a:prstGeom>
          <a:noFill/>
        </p:spPr>
        <p:txBody>
          <a:bodyPr wrap="none" rtlCol="0">
            <a:spAutoFit/>
          </a:bodyPr>
          <a:lstStyle/>
          <a:p>
            <a:r>
              <a:rPr lang="en-US" sz="1100" dirty="0"/>
              <a:t>45% sampling point</a:t>
            </a:r>
            <a:endParaRPr lang="en-US" dirty="0"/>
          </a:p>
        </p:txBody>
      </p:sp>
      <p:cxnSp>
        <p:nvCxnSpPr>
          <p:cNvPr id="22" name="Conector recto 21">
            <a:extLst>
              <a:ext uri="{FF2B5EF4-FFF2-40B4-BE49-F238E27FC236}">
                <a16:creationId xmlns:a16="http://schemas.microsoft.com/office/drawing/2014/main" id="{7D3B8394-F632-671F-0CE6-3B9F37273CEF}"/>
              </a:ext>
            </a:extLst>
          </p:cNvPr>
          <p:cNvCxnSpPr/>
          <p:nvPr/>
        </p:nvCxnSpPr>
        <p:spPr>
          <a:xfrm flipV="1">
            <a:off x="1682267" y="1345975"/>
            <a:ext cx="0" cy="354772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Conector recto de flecha 59">
            <a:extLst>
              <a:ext uri="{FF2B5EF4-FFF2-40B4-BE49-F238E27FC236}">
                <a16:creationId xmlns:a16="http://schemas.microsoft.com/office/drawing/2014/main" id="{7D5D19AE-EA05-A5AC-4A5D-AA507D39A8A5}"/>
              </a:ext>
            </a:extLst>
          </p:cNvPr>
          <p:cNvCxnSpPr/>
          <p:nvPr/>
        </p:nvCxnSpPr>
        <p:spPr>
          <a:xfrm flipV="1">
            <a:off x="1800219" y="1841326"/>
            <a:ext cx="1085838" cy="633373"/>
          </a:xfrm>
          <a:prstGeom prst="straightConnector1">
            <a:avLst/>
          </a:prstGeom>
          <a:ln w="44450">
            <a:solidFill>
              <a:srgbClr val="3767AF"/>
            </a:solidFill>
            <a:tailEnd type="triangle"/>
          </a:ln>
        </p:spPr>
        <p:style>
          <a:lnRef idx="1">
            <a:schemeClr val="accent1"/>
          </a:lnRef>
          <a:fillRef idx="0">
            <a:schemeClr val="accent1"/>
          </a:fillRef>
          <a:effectRef idx="0">
            <a:schemeClr val="accent1"/>
          </a:effectRef>
          <a:fontRef idx="minor">
            <a:schemeClr val="tx1"/>
          </a:fontRef>
        </p:style>
      </p:cxnSp>
      <p:sp>
        <p:nvSpPr>
          <p:cNvPr id="61" name="CuadroTexto 60">
            <a:extLst>
              <a:ext uri="{FF2B5EF4-FFF2-40B4-BE49-F238E27FC236}">
                <a16:creationId xmlns:a16="http://schemas.microsoft.com/office/drawing/2014/main" id="{6B01238A-AC66-1FCB-30DE-95C9735CCB42}"/>
              </a:ext>
            </a:extLst>
          </p:cNvPr>
          <p:cNvSpPr txBox="1"/>
          <p:nvPr/>
        </p:nvSpPr>
        <p:spPr>
          <a:xfrm rot="19743925">
            <a:off x="1608894" y="1768189"/>
            <a:ext cx="1487908" cy="307777"/>
          </a:xfrm>
          <a:prstGeom prst="rect">
            <a:avLst/>
          </a:prstGeom>
          <a:noFill/>
        </p:spPr>
        <p:txBody>
          <a:bodyPr wrap="none" rtlCol="0">
            <a:spAutoFit/>
          </a:bodyPr>
          <a:lstStyle/>
          <a:p>
            <a:r>
              <a:rPr lang="en-US" b="1" dirty="0">
                <a:solidFill>
                  <a:srgbClr val="3767AF"/>
                </a:solidFill>
                <a:latin typeface="Ink Free" panose="03080402000500000000" pitchFamily="66" charset="0"/>
              </a:rPr>
              <a:t>Underestimation</a:t>
            </a:r>
          </a:p>
        </p:txBody>
      </p:sp>
      <p:cxnSp>
        <p:nvCxnSpPr>
          <p:cNvPr id="62" name="Conector recto de flecha 61">
            <a:extLst>
              <a:ext uri="{FF2B5EF4-FFF2-40B4-BE49-F238E27FC236}">
                <a16:creationId xmlns:a16="http://schemas.microsoft.com/office/drawing/2014/main" id="{F6202FC0-7A1A-923D-58B7-682114C97170}"/>
              </a:ext>
            </a:extLst>
          </p:cNvPr>
          <p:cNvCxnSpPr>
            <a:cxnSpLocks/>
          </p:cNvCxnSpPr>
          <p:nvPr/>
        </p:nvCxnSpPr>
        <p:spPr>
          <a:xfrm>
            <a:off x="502927" y="1992315"/>
            <a:ext cx="1073598" cy="493924"/>
          </a:xfrm>
          <a:prstGeom prst="straightConnector1">
            <a:avLst/>
          </a:prstGeom>
          <a:ln w="44450">
            <a:solidFill>
              <a:srgbClr val="8CA4D1"/>
            </a:solidFill>
            <a:tailEnd type="triangle"/>
          </a:ln>
        </p:spPr>
        <p:style>
          <a:lnRef idx="1">
            <a:schemeClr val="accent1"/>
          </a:lnRef>
          <a:fillRef idx="0">
            <a:schemeClr val="accent1"/>
          </a:fillRef>
          <a:effectRef idx="0">
            <a:schemeClr val="accent1"/>
          </a:effectRef>
          <a:fontRef idx="minor">
            <a:schemeClr val="tx1"/>
          </a:fontRef>
        </p:style>
      </p:cxnSp>
      <p:sp>
        <p:nvSpPr>
          <p:cNvPr id="63" name="CuadroTexto 62">
            <a:extLst>
              <a:ext uri="{FF2B5EF4-FFF2-40B4-BE49-F238E27FC236}">
                <a16:creationId xmlns:a16="http://schemas.microsoft.com/office/drawing/2014/main" id="{80C50F1A-5CFF-9F0E-1267-807C5E9A12A5}"/>
              </a:ext>
            </a:extLst>
          </p:cNvPr>
          <p:cNvSpPr txBox="1"/>
          <p:nvPr/>
        </p:nvSpPr>
        <p:spPr>
          <a:xfrm rot="1447326">
            <a:off x="394699" y="1911517"/>
            <a:ext cx="1375698" cy="307777"/>
          </a:xfrm>
          <a:prstGeom prst="rect">
            <a:avLst/>
          </a:prstGeom>
          <a:noFill/>
        </p:spPr>
        <p:txBody>
          <a:bodyPr wrap="none" rtlCol="0">
            <a:spAutoFit/>
          </a:bodyPr>
          <a:lstStyle/>
          <a:p>
            <a:r>
              <a:rPr lang="en-US" b="1" dirty="0">
                <a:solidFill>
                  <a:srgbClr val="8CA4D1"/>
                </a:solidFill>
                <a:latin typeface="Ink Free" panose="03080402000500000000" pitchFamily="66" charset="0"/>
              </a:rPr>
              <a:t>Overestimation</a:t>
            </a:r>
          </a:p>
        </p:txBody>
      </p:sp>
    </p:spTree>
    <p:extLst>
      <p:ext uri="{BB962C8B-B14F-4D97-AF65-F5344CB8AC3E}">
        <p14:creationId xmlns:p14="http://schemas.microsoft.com/office/powerpoint/2010/main" val="36789840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6"/>
          <p:cNvPicPr preferRelativeResize="0"/>
          <p:nvPr/>
        </p:nvPicPr>
        <p:blipFill>
          <a:blip r:embed="rId3">
            <a:alphaModFix/>
          </a:blip>
          <a:stretch>
            <a:fillRect/>
          </a:stretch>
        </p:blipFill>
        <p:spPr>
          <a:xfrm>
            <a:off x="0" y="-1975"/>
            <a:ext cx="9144000" cy="5358382"/>
          </a:xfrm>
          <a:prstGeom prst="rect">
            <a:avLst/>
          </a:prstGeom>
          <a:noFill/>
          <a:ln>
            <a:noFill/>
          </a:ln>
        </p:spPr>
      </p:pic>
      <p:sp>
        <p:nvSpPr>
          <p:cNvPr id="90" name="Google Shape;90;p16"/>
          <p:cNvSpPr txBox="1">
            <a:spLocks noGrp="1"/>
          </p:cNvSpPr>
          <p:nvPr>
            <p:ph type="title"/>
          </p:nvPr>
        </p:nvSpPr>
        <p:spPr>
          <a:xfrm>
            <a:off x="247375" y="4312200"/>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solidFill>
                  <a:schemeClr val="lt1"/>
                </a:solidFill>
              </a:rPr>
              <a:t>Virtual Reality</a:t>
            </a:r>
            <a:endParaRPr>
              <a:solidFill>
                <a:schemeClr val="lt1"/>
              </a:solidFill>
            </a:endParaRPr>
          </a:p>
        </p:txBody>
      </p:sp>
      <p:sp>
        <p:nvSpPr>
          <p:cNvPr id="91" name="Google Shape;91;p16"/>
          <p:cNvSpPr txBox="1"/>
          <p:nvPr/>
        </p:nvSpPr>
        <p:spPr>
          <a:xfrm>
            <a:off x="157445" y="447070"/>
            <a:ext cx="2729400" cy="7428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lt1"/>
              </a:buClr>
              <a:buSzPts val="1800"/>
              <a:buFont typeface="Open Sans"/>
              <a:buChar char="●"/>
            </a:pPr>
            <a:r>
              <a:rPr lang="es" sz="1800" b="1">
                <a:solidFill>
                  <a:schemeClr val="lt1"/>
                </a:solidFill>
                <a:latin typeface="Open Sans"/>
                <a:ea typeface="Open Sans"/>
                <a:cs typeface="Open Sans"/>
                <a:sym typeface="Open Sans"/>
              </a:rPr>
              <a:t>Full control</a:t>
            </a:r>
            <a:r>
              <a:rPr lang="es" sz="1800">
                <a:solidFill>
                  <a:schemeClr val="lt1"/>
                </a:solidFill>
                <a:latin typeface="Open Sans"/>
                <a:ea typeface="Open Sans"/>
                <a:cs typeface="Open Sans"/>
                <a:sym typeface="Open Sans"/>
              </a:rPr>
              <a:t> of visual stimuli</a:t>
            </a:r>
            <a:endParaRPr sz="1800">
              <a:solidFill>
                <a:schemeClr val="lt1"/>
              </a:solidFill>
              <a:latin typeface="Open Sans"/>
              <a:ea typeface="Open Sans"/>
              <a:cs typeface="Open Sans"/>
              <a:sym typeface="Open Sans"/>
            </a:endParaRPr>
          </a:p>
        </p:txBody>
      </p:sp>
      <p:sp>
        <p:nvSpPr>
          <p:cNvPr id="92" name="Google Shape;9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655"/>
        <p:cNvGrpSpPr/>
        <p:nvPr/>
      </p:nvGrpSpPr>
      <p:grpSpPr>
        <a:xfrm>
          <a:off x="0" y="0"/>
          <a:ext cx="0" cy="0"/>
          <a:chOff x="0" y="0"/>
          <a:chExt cx="0" cy="0"/>
        </a:xfrm>
      </p:grpSpPr>
      <p:sp>
        <p:nvSpPr>
          <p:cNvPr id="55" name="Rectángulo: esquinas redondeadas 54">
            <a:extLst>
              <a:ext uri="{FF2B5EF4-FFF2-40B4-BE49-F238E27FC236}">
                <a16:creationId xmlns:a16="http://schemas.microsoft.com/office/drawing/2014/main" id="{F58AA9F2-5A86-5A15-5555-6A072D9D51CB}"/>
              </a:ext>
            </a:extLst>
          </p:cNvPr>
          <p:cNvSpPr/>
          <p:nvPr/>
        </p:nvSpPr>
        <p:spPr>
          <a:xfrm>
            <a:off x="5467350" y="3162304"/>
            <a:ext cx="533388" cy="1735005"/>
          </a:xfrm>
          <a:prstGeom prst="roundRect">
            <a:avLst/>
          </a:prstGeom>
          <a:solidFill>
            <a:srgbClr val="FF8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ángulo: esquinas redondeadas 55">
            <a:extLst>
              <a:ext uri="{FF2B5EF4-FFF2-40B4-BE49-F238E27FC236}">
                <a16:creationId xmlns:a16="http://schemas.microsoft.com/office/drawing/2014/main" id="{025B8CB6-E3FC-C1F2-505A-27F5ABDE4210}"/>
              </a:ext>
            </a:extLst>
          </p:cNvPr>
          <p:cNvSpPr/>
          <p:nvPr/>
        </p:nvSpPr>
        <p:spPr>
          <a:xfrm>
            <a:off x="4097960" y="3985000"/>
            <a:ext cx="533388" cy="912309"/>
          </a:xfrm>
          <a:prstGeom prst="roundRect">
            <a:avLst/>
          </a:prstGeom>
          <a:solidFill>
            <a:srgbClr val="FF8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ángulo: esquinas redondeadas 56">
            <a:extLst>
              <a:ext uri="{FF2B5EF4-FFF2-40B4-BE49-F238E27FC236}">
                <a16:creationId xmlns:a16="http://schemas.microsoft.com/office/drawing/2014/main" id="{5A3D421F-A12C-74D6-D8F0-BE2CE9D15181}"/>
              </a:ext>
            </a:extLst>
          </p:cNvPr>
          <p:cNvSpPr/>
          <p:nvPr/>
        </p:nvSpPr>
        <p:spPr>
          <a:xfrm>
            <a:off x="4897412" y="3448052"/>
            <a:ext cx="533388" cy="1447478"/>
          </a:xfrm>
          <a:prstGeom prst="roundRect">
            <a:avLst/>
          </a:prstGeom>
          <a:solidFill>
            <a:srgbClr val="FFA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B7A8"/>
              </a:solidFill>
            </a:endParaRPr>
          </a:p>
        </p:txBody>
      </p:sp>
      <p:sp>
        <p:nvSpPr>
          <p:cNvPr id="58" name="Rectángulo: esquinas redondeadas 57">
            <a:extLst>
              <a:ext uri="{FF2B5EF4-FFF2-40B4-BE49-F238E27FC236}">
                <a16:creationId xmlns:a16="http://schemas.microsoft.com/office/drawing/2014/main" id="{3B992B1E-FC6A-4A09-0F33-353AAB9BE2C1}"/>
              </a:ext>
            </a:extLst>
          </p:cNvPr>
          <p:cNvSpPr/>
          <p:nvPr/>
        </p:nvSpPr>
        <p:spPr>
          <a:xfrm>
            <a:off x="3535966" y="3283599"/>
            <a:ext cx="533388" cy="1611831"/>
          </a:xfrm>
          <a:prstGeom prst="roundRect">
            <a:avLst/>
          </a:prstGeom>
          <a:solidFill>
            <a:srgbClr val="FFA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B7A8"/>
              </a:solidFill>
            </a:endParaRPr>
          </a:p>
        </p:txBody>
      </p:sp>
      <p:sp>
        <p:nvSpPr>
          <p:cNvPr id="656" name="Google Shape;656;p77"/>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Main studies - Consistency</a:t>
            </a:r>
            <a:endParaRPr dirty="0">
              <a:solidFill>
                <a:schemeClr val="lt1"/>
              </a:solidFill>
              <a:latin typeface="Gugi"/>
              <a:ea typeface="Gugi"/>
              <a:cs typeface="Gugi"/>
              <a:sym typeface="Gugi"/>
            </a:endParaRPr>
          </a:p>
        </p:txBody>
      </p:sp>
      <p:sp>
        <p:nvSpPr>
          <p:cNvPr id="657" name="Google Shape;657;p77"/>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r>
              <a:rPr lang="es-ES" dirty="0">
                <a:latin typeface="Ink Free" panose="03080402000500000000" pitchFamily="66" charset="0"/>
              </a:rPr>
              <a:t> 	   </a:t>
            </a:r>
            <a:r>
              <a:rPr lang="es-ES" dirty="0" err="1">
                <a:latin typeface="Ink Free" panose="03080402000500000000" pitchFamily="66" charset="0"/>
              </a:rPr>
              <a:t>Contrast</a:t>
            </a:r>
            <a:r>
              <a:rPr lang="es-ES" dirty="0">
                <a:latin typeface="Ink Free" panose="03080402000500000000" pitchFamily="66" charset="0"/>
              </a:rPr>
              <a:t> 		         </a:t>
            </a:r>
            <a:r>
              <a:rPr lang="es-ES" dirty="0" err="1">
                <a:latin typeface="Ink Free" panose="03080402000500000000" pitchFamily="66" charset="0"/>
              </a:rPr>
              <a:t>Frequency</a:t>
            </a:r>
            <a:endParaRPr dirty="0"/>
          </a:p>
        </p:txBody>
      </p:sp>
      <p:pic>
        <p:nvPicPr>
          <p:cNvPr id="658" name="Google Shape;658;p77"/>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660" name="Google Shape;660;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40</a:t>
            </a:fld>
            <a:endParaRPr/>
          </a:p>
        </p:txBody>
      </p:sp>
      <p:grpSp>
        <p:nvGrpSpPr>
          <p:cNvPr id="667" name="Google Shape;667;p77"/>
          <p:cNvGrpSpPr/>
          <p:nvPr/>
        </p:nvGrpSpPr>
        <p:grpSpPr>
          <a:xfrm>
            <a:off x="5086776" y="2419808"/>
            <a:ext cx="672901" cy="678950"/>
            <a:chOff x="7421325" y="2240850"/>
            <a:chExt cx="672901" cy="678950"/>
          </a:xfrm>
        </p:grpSpPr>
        <p:sp>
          <p:nvSpPr>
            <p:cNvPr id="668" name="Google Shape;668;p77"/>
            <p:cNvSpPr txBox="1"/>
            <p:nvPr/>
          </p:nvSpPr>
          <p:spPr>
            <a:xfrm>
              <a:off x="7421326" y="2240850"/>
              <a:ext cx="6729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3100"/>
                <a:t>*</a:t>
              </a:r>
              <a:endParaRPr sz="3100"/>
            </a:p>
          </p:txBody>
        </p:sp>
        <p:grpSp>
          <p:nvGrpSpPr>
            <p:cNvPr id="669" name="Google Shape;669;p77"/>
            <p:cNvGrpSpPr/>
            <p:nvPr/>
          </p:nvGrpSpPr>
          <p:grpSpPr>
            <a:xfrm>
              <a:off x="7421325" y="2631723"/>
              <a:ext cx="672900" cy="288077"/>
              <a:chOff x="7421325" y="2631723"/>
              <a:chExt cx="672900" cy="288077"/>
            </a:xfrm>
          </p:grpSpPr>
          <p:cxnSp>
            <p:nvCxnSpPr>
              <p:cNvPr id="670" name="Google Shape;670;p77"/>
              <p:cNvCxnSpPr/>
              <p:nvPr/>
            </p:nvCxnSpPr>
            <p:spPr>
              <a:xfrm rot="10800000" flipH="1">
                <a:off x="7421325" y="2648950"/>
                <a:ext cx="672900" cy="2400"/>
              </a:xfrm>
              <a:prstGeom prst="straightConnector1">
                <a:avLst/>
              </a:prstGeom>
              <a:noFill/>
              <a:ln w="38100" cap="flat" cmpd="sng">
                <a:solidFill>
                  <a:schemeClr val="dk2"/>
                </a:solidFill>
                <a:prstDash val="solid"/>
                <a:round/>
                <a:headEnd type="none" w="med" len="med"/>
                <a:tailEnd type="none" w="med" len="med"/>
              </a:ln>
            </p:spPr>
          </p:cxnSp>
          <p:cxnSp>
            <p:nvCxnSpPr>
              <p:cNvPr id="671" name="Google Shape;671;p77"/>
              <p:cNvCxnSpPr/>
              <p:nvPr/>
            </p:nvCxnSpPr>
            <p:spPr>
              <a:xfrm rot="10800000">
                <a:off x="7440639" y="2634200"/>
                <a:ext cx="0" cy="285600"/>
              </a:xfrm>
              <a:prstGeom prst="straightConnector1">
                <a:avLst/>
              </a:prstGeom>
              <a:noFill/>
              <a:ln w="38100" cap="flat" cmpd="sng">
                <a:solidFill>
                  <a:schemeClr val="dk2"/>
                </a:solidFill>
                <a:prstDash val="solid"/>
                <a:round/>
                <a:headEnd type="none" w="med" len="med"/>
                <a:tailEnd type="none" w="med" len="med"/>
              </a:ln>
            </p:spPr>
          </p:cxnSp>
          <p:cxnSp>
            <p:nvCxnSpPr>
              <p:cNvPr id="672" name="Google Shape;672;p77"/>
              <p:cNvCxnSpPr/>
              <p:nvPr/>
            </p:nvCxnSpPr>
            <p:spPr>
              <a:xfrm rot="10800000">
                <a:off x="8074986" y="2631723"/>
                <a:ext cx="0" cy="285600"/>
              </a:xfrm>
              <a:prstGeom prst="straightConnector1">
                <a:avLst/>
              </a:prstGeom>
              <a:noFill/>
              <a:ln w="38100" cap="flat" cmpd="sng">
                <a:solidFill>
                  <a:schemeClr val="dk2"/>
                </a:solidFill>
                <a:prstDash val="solid"/>
                <a:round/>
                <a:headEnd type="none" w="med" len="med"/>
                <a:tailEnd type="none" w="med" len="med"/>
              </a:ln>
            </p:spPr>
          </p:cxnSp>
        </p:grpSp>
      </p:grpSp>
      <p:grpSp>
        <p:nvGrpSpPr>
          <p:cNvPr id="673" name="Google Shape;673;p77"/>
          <p:cNvGrpSpPr/>
          <p:nvPr/>
        </p:nvGrpSpPr>
        <p:grpSpPr>
          <a:xfrm>
            <a:off x="3776794" y="2417173"/>
            <a:ext cx="672901" cy="678950"/>
            <a:chOff x="7421325" y="2240850"/>
            <a:chExt cx="672901" cy="678950"/>
          </a:xfrm>
        </p:grpSpPr>
        <p:sp>
          <p:nvSpPr>
            <p:cNvPr id="674" name="Google Shape;674;p77"/>
            <p:cNvSpPr txBox="1"/>
            <p:nvPr/>
          </p:nvSpPr>
          <p:spPr>
            <a:xfrm>
              <a:off x="7421326" y="2240850"/>
              <a:ext cx="6729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3100"/>
                <a:t>*</a:t>
              </a:r>
              <a:endParaRPr sz="3100"/>
            </a:p>
          </p:txBody>
        </p:sp>
        <p:grpSp>
          <p:nvGrpSpPr>
            <p:cNvPr id="675" name="Google Shape;675;p77"/>
            <p:cNvGrpSpPr/>
            <p:nvPr/>
          </p:nvGrpSpPr>
          <p:grpSpPr>
            <a:xfrm>
              <a:off x="7421325" y="2631723"/>
              <a:ext cx="672900" cy="288077"/>
              <a:chOff x="7421325" y="2631723"/>
              <a:chExt cx="672900" cy="288077"/>
            </a:xfrm>
          </p:grpSpPr>
          <p:cxnSp>
            <p:nvCxnSpPr>
              <p:cNvPr id="676" name="Google Shape;676;p77"/>
              <p:cNvCxnSpPr/>
              <p:nvPr/>
            </p:nvCxnSpPr>
            <p:spPr>
              <a:xfrm rot="10800000" flipH="1">
                <a:off x="7421325" y="2648950"/>
                <a:ext cx="672900" cy="2400"/>
              </a:xfrm>
              <a:prstGeom prst="straightConnector1">
                <a:avLst/>
              </a:prstGeom>
              <a:noFill/>
              <a:ln w="38100" cap="flat" cmpd="sng">
                <a:solidFill>
                  <a:schemeClr val="dk2"/>
                </a:solidFill>
                <a:prstDash val="solid"/>
                <a:round/>
                <a:headEnd type="none" w="med" len="med"/>
                <a:tailEnd type="none" w="med" len="med"/>
              </a:ln>
            </p:spPr>
          </p:cxnSp>
          <p:cxnSp>
            <p:nvCxnSpPr>
              <p:cNvPr id="677" name="Google Shape;677;p77"/>
              <p:cNvCxnSpPr/>
              <p:nvPr/>
            </p:nvCxnSpPr>
            <p:spPr>
              <a:xfrm rot="10800000">
                <a:off x="7440639" y="2634200"/>
                <a:ext cx="0" cy="285600"/>
              </a:xfrm>
              <a:prstGeom prst="straightConnector1">
                <a:avLst/>
              </a:prstGeom>
              <a:noFill/>
              <a:ln w="38100" cap="flat" cmpd="sng">
                <a:solidFill>
                  <a:schemeClr val="dk2"/>
                </a:solidFill>
                <a:prstDash val="solid"/>
                <a:round/>
                <a:headEnd type="none" w="med" len="med"/>
                <a:tailEnd type="none" w="med" len="med"/>
              </a:ln>
            </p:spPr>
          </p:cxnSp>
          <p:cxnSp>
            <p:nvCxnSpPr>
              <p:cNvPr id="678" name="Google Shape;678;p77"/>
              <p:cNvCxnSpPr/>
              <p:nvPr/>
            </p:nvCxnSpPr>
            <p:spPr>
              <a:xfrm rot="10800000">
                <a:off x="8074986" y="2631723"/>
                <a:ext cx="0" cy="285600"/>
              </a:xfrm>
              <a:prstGeom prst="straightConnector1">
                <a:avLst/>
              </a:prstGeom>
              <a:noFill/>
              <a:ln w="38100" cap="flat" cmpd="sng">
                <a:solidFill>
                  <a:schemeClr val="dk2"/>
                </a:solidFill>
                <a:prstDash val="solid"/>
                <a:round/>
                <a:headEnd type="none" w="med" len="med"/>
                <a:tailEnd type="none" w="med" len="med"/>
              </a:ln>
            </p:spPr>
          </p:cxnSp>
        </p:grpSp>
      </p:grpSp>
      <p:sp>
        <p:nvSpPr>
          <p:cNvPr id="2" name="Rectángulo: esquinas redondeadas 1">
            <a:extLst>
              <a:ext uri="{FF2B5EF4-FFF2-40B4-BE49-F238E27FC236}">
                <a16:creationId xmlns:a16="http://schemas.microsoft.com/office/drawing/2014/main" id="{F6CC768D-58FC-1372-5E1D-1FA5C4B2E704}"/>
              </a:ext>
            </a:extLst>
          </p:cNvPr>
          <p:cNvSpPr/>
          <p:nvPr/>
        </p:nvSpPr>
        <p:spPr>
          <a:xfrm>
            <a:off x="1006387" y="3743325"/>
            <a:ext cx="533388" cy="116350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ángulo: esquinas redondeadas 2">
            <a:extLst>
              <a:ext uri="{FF2B5EF4-FFF2-40B4-BE49-F238E27FC236}">
                <a16:creationId xmlns:a16="http://schemas.microsoft.com/office/drawing/2014/main" id="{C7533AAD-77D2-48C3-84F6-340893A4613C}"/>
              </a:ext>
            </a:extLst>
          </p:cNvPr>
          <p:cNvSpPr/>
          <p:nvPr/>
        </p:nvSpPr>
        <p:spPr>
          <a:xfrm>
            <a:off x="438375" y="3562350"/>
            <a:ext cx="533388" cy="1340803"/>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esquinas redondeadas 3">
            <a:extLst>
              <a:ext uri="{FF2B5EF4-FFF2-40B4-BE49-F238E27FC236}">
                <a16:creationId xmlns:a16="http://schemas.microsoft.com/office/drawing/2014/main" id="{AFD4C17A-A84E-B2D0-B215-22F7B91D85CB}"/>
              </a:ext>
            </a:extLst>
          </p:cNvPr>
          <p:cNvSpPr/>
          <p:nvPr/>
        </p:nvSpPr>
        <p:spPr>
          <a:xfrm>
            <a:off x="2362200" y="2952750"/>
            <a:ext cx="533388" cy="194455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esquinas redondeadas 4">
            <a:extLst>
              <a:ext uri="{FF2B5EF4-FFF2-40B4-BE49-F238E27FC236}">
                <a16:creationId xmlns:a16="http://schemas.microsoft.com/office/drawing/2014/main" id="{C9104EDB-FD54-5E18-2BF2-963026E16A57}"/>
              </a:ext>
            </a:extLst>
          </p:cNvPr>
          <p:cNvSpPr/>
          <p:nvPr/>
        </p:nvSpPr>
        <p:spPr>
          <a:xfrm>
            <a:off x="1809750" y="3448052"/>
            <a:ext cx="533388" cy="1449257"/>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ector recto 5">
            <a:extLst>
              <a:ext uri="{FF2B5EF4-FFF2-40B4-BE49-F238E27FC236}">
                <a16:creationId xmlns:a16="http://schemas.microsoft.com/office/drawing/2014/main" id="{79172325-98E9-06B3-3F32-280DD620266D}"/>
              </a:ext>
            </a:extLst>
          </p:cNvPr>
          <p:cNvCxnSpPr/>
          <p:nvPr/>
        </p:nvCxnSpPr>
        <p:spPr>
          <a:xfrm>
            <a:off x="438150" y="4897309"/>
            <a:ext cx="26254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7CBBDFF4-A3AD-79D1-52AC-2DC462E60E7E}"/>
              </a:ext>
            </a:extLst>
          </p:cNvPr>
          <p:cNvCxnSpPr>
            <a:cxnSpLocks/>
          </p:cNvCxnSpPr>
          <p:nvPr/>
        </p:nvCxnSpPr>
        <p:spPr>
          <a:xfrm flipV="1">
            <a:off x="438150" y="1345975"/>
            <a:ext cx="0" cy="35527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48A1CF19-9C99-BAE1-5878-D2FC88F59767}"/>
              </a:ext>
            </a:extLst>
          </p:cNvPr>
          <p:cNvSpPr txBox="1"/>
          <p:nvPr/>
        </p:nvSpPr>
        <p:spPr>
          <a:xfrm>
            <a:off x="1654314" y="4893702"/>
            <a:ext cx="1415772" cy="261610"/>
          </a:xfrm>
          <a:prstGeom prst="rect">
            <a:avLst/>
          </a:prstGeom>
          <a:noFill/>
        </p:spPr>
        <p:txBody>
          <a:bodyPr wrap="none" rtlCol="0">
            <a:spAutoFit/>
          </a:bodyPr>
          <a:lstStyle/>
          <a:p>
            <a:r>
              <a:rPr lang="en-US" sz="1100" dirty="0"/>
              <a:t>55% sampling point</a:t>
            </a:r>
            <a:endParaRPr lang="en-US" dirty="0"/>
          </a:p>
        </p:txBody>
      </p:sp>
      <p:sp>
        <p:nvSpPr>
          <p:cNvPr id="9" name="CuadroTexto 8">
            <a:extLst>
              <a:ext uri="{FF2B5EF4-FFF2-40B4-BE49-F238E27FC236}">
                <a16:creationId xmlns:a16="http://schemas.microsoft.com/office/drawing/2014/main" id="{F9CADC5F-346D-99B2-FA64-86D4B852498A}"/>
              </a:ext>
            </a:extLst>
          </p:cNvPr>
          <p:cNvSpPr txBox="1"/>
          <p:nvPr/>
        </p:nvSpPr>
        <p:spPr>
          <a:xfrm rot="16200000">
            <a:off x="-599004" y="3105926"/>
            <a:ext cx="1346844" cy="246221"/>
          </a:xfrm>
          <a:prstGeom prst="rect">
            <a:avLst/>
          </a:prstGeom>
          <a:noFill/>
        </p:spPr>
        <p:txBody>
          <a:bodyPr wrap="none" rtlCol="0">
            <a:spAutoFit/>
          </a:bodyPr>
          <a:lstStyle/>
          <a:p>
            <a:r>
              <a:rPr lang="en-US" sz="1000" dirty="0"/>
              <a:t>Percentage of errors</a:t>
            </a:r>
          </a:p>
        </p:txBody>
      </p:sp>
      <p:sp>
        <p:nvSpPr>
          <p:cNvPr id="10" name="CuadroTexto 9">
            <a:extLst>
              <a:ext uri="{FF2B5EF4-FFF2-40B4-BE49-F238E27FC236}">
                <a16:creationId xmlns:a16="http://schemas.microsoft.com/office/drawing/2014/main" id="{9E281CD3-C3DC-913F-E052-548AB887D9A0}"/>
              </a:ext>
            </a:extLst>
          </p:cNvPr>
          <p:cNvSpPr txBox="1"/>
          <p:nvPr/>
        </p:nvSpPr>
        <p:spPr>
          <a:xfrm>
            <a:off x="156687" y="4749438"/>
            <a:ext cx="284052" cy="307777"/>
          </a:xfrm>
          <a:prstGeom prst="rect">
            <a:avLst/>
          </a:prstGeom>
          <a:noFill/>
        </p:spPr>
        <p:txBody>
          <a:bodyPr wrap="none" rtlCol="0">
            <a:spAutoFit/>
          </a:bodyPr>
          <a:lstStyle/>
          <a:p>
            <a:r>
              <a:rPr lang="en-US" dirty="0"/>
              <a:t>0</a:t>
            </a:r>
          </a:p>
        </p:txBody>
      </p:sp>
      <p:sp>
        <p:nvSpPr>
          <p:cNvPr id="11" name="CuadroTexto 10">
            <a:extLst>
              <a:ext uri="{FF2B5EF4-FFF2-40B4-BE49-F238E27FC236}">
                <a16:creationId xmlns:a16="http://schemas.microsoft.com/office/drawing/2014/main" id="{514B67FC-3553-1C53-C114-4FBA060571F3}"/>
              </a:ext>
            </a:extLst>
          </p:cNvPr>
          <p:cNvSpPr txBox="1"/>
          <p:nvPr/>
        </p:nvSpPr>
        <p:spPr>
          <a:xfrm>
            <a:off x="54712" y="3899592"/>
            <a:ext cx="383438" cy="307777"/>
          </a:xfrm>
          <a:prstGeom prst="rect">
            <a:avLst/>
          </a:prstGeom>
          <a:noFill/>
        </p:spPr>
        <p:txBody>
          <a:bodyPr wrap="none" rtlCol="0">
            <a:spAutoFit/>
          </a:bodyPr>
          <a:lstStyle/>
          <a:p>
            <a:r>
              <a:rPr lang="en-US" dirty="0"/>
              <a:t>25</a:t>
            </a:r>
          </a:p>
        </p:txBody>
      </p:sp>
      <p:sp>
        <p:nvSpPr>
          <p:cNvPr id="12" name="CuadroTexto 11">
            <a:extLst>
              <a:ext uri="{FF2B5EF4-FFF2-40B4-BE49-F238E27FC236}">
                <a16:creationId xmlns:a16="http://schemas.microsoft.com/office/drawing/2014/main" id="{0EF00CBB-AFE3-8DE5-47E5-8F6A900E26C8}"/>
              </a:ext>
            </a:extLst>
          </p:cNvPr>
          <p:cNvSpPr txBox="1"/>
          <p:nvPr/>
        </p:nvSpPr>
        <p:spPr>
          <a:xfrm>
            <a:off x="61253" y="3049746"/>
            <a:ext cx="383438" cy="307777"/>
          </a:xfrm>
          <a:prstGeom prst="rect">
            <a:avLst/>
          </a:prstGeom>
          <a:noFill/>
        </p:spPr>
        <p:txBody>
          <a:bodyPr wrap="none" rtlCol="0">
            <a:spAutoFit/>
          </a:bodyPr>
          <a:lstStyle/>
          <a:p>
            <a:r>
              <a:rPr lang="en-US" dirty="0"/>
              <a:t>50</a:t>
            </a:r>
          </a:p>
        </p:txBody>
      </p:sp>
      <p:sp>
        <p:nvSpPr>
          <p:cNvPr id="13" name="CuadroTexto 12">
            <a:extLst>
              <a:ext uri="{FF2B5EF4-FFF2-40B4-BE49-F238E27FC236}">
                <a16:creationId xmlns:a16="http://schemas.microsoft.com/office/drawing/2014/main" id="{EB5FA720-F3C2-FC88-6BFD-C1FF94C88EB4}"/>
              </a:ext>
            </a:extLst>
          </p:cNvPr>
          <p:cNvSpPr txBox="1"/>
          <p:nvPr/>
        </p:nvSpPr>
        <p:spPr>
          <a:xfrm>
            <a:off x="78927" y="2199900"/>
            <a:ext cx="383438" cy="307777"/>
          </a:xfrm>
          <a:prstGeom prst="rect">
            <a:avLst/>
          </a:prstGeom>
          <a:noFill/>
        </p:spPr>
        <p:txBody>
          <a:bodyPr wrap="none" rtlCol="0">
            <a:spAutoFit/>
          </a:bodyPr>
          <a:lstStyle/>
          <a:p>
            <a:r>
              <a:rPr lang="en-US" dirty="0"/>
              <a:t>75</a:t>
            </a:r>
          </a:p>
        </p:txBody>
      </p:sp>
      <p:sp>
        <p:nvSpPr>
          <p:cNvPr id="14" name="CuadroTexto 13">
            <a:extLst>
              <a:ext uri="{FF2B5EF4-FFF2-40B4-BE49-F238E27FC236}">
                <a16:creationId xmlns:a16="http://schemas.microsoft.com/office/drawing/2014/main" id="{4DA61AE5-CF56-1E84-B82D-6C72AE2021C7}"/>
              </a:ext>
            </a:extLst>
          </p:cNvPr>
          <p:cNvSpPr txBox="1"/>
          <p:nvPr/>
        </p:nvSpPr>
        <p:spPr>
          <a:xfrm>
            <a:off x="-20459" y="1374215"/>
            <a:ext cx="482824" cy="307777"/>
          </a:xfrm>
          <a:prstGeom prst="rect">
            <a:avLst/>
          </a:prstGeom>
          <a:noFill/>
        </p:spPr>
        <p:txBody>
          <a:bodyPr wrap="none" rtlCol="0">
            <a:spAutoFit/>
          </a:bodyPr>
          <a:lstStyle/>
          <a:p>
            <a:r>
              <a:rPr lang="en-US" dirty="0"/>
              <a:t>100</a:t>
            </a:r>
          </a:p>
        </p:txBody>
      </p:sp>
      <p:sp>
        <p:nvSpPr>
          <p:cNvPr id="21" name="CuadroTexto 20">
            <a:extLst>
              <a:ext uri="{FF2B5EF4-FFF2-40B4-BE49-F238E27FC236}">
                <a16:creationId xmlns:a16="http://schemas.microsoft.com/office/drawing/2014/main" id="{C437EFC5-2AB4-E1F5-35F5-B9A74115A2CB}"/>
              </a:ext>
            </a:extLst>
          </p:cNvPr>
          <p:cNvSpPr txBox="1"/>
          <p:nvPr/>
        </p:nvSpPr>
        <p:spPr>
          <a:xfrm>
            <a:off x="323645" y="4893702"/>
            <a:ext cx="1415772" cy="261610"/>
          </a:xfrm>
          <a:prstGeom prst="rect">
            <a:avLst/>
          </a:prstGeom>
          <a:noFill/>
        </p:spPr>
        <p:txBody>
          <a:bodyPr wrap="none" rtlCol="0">
            <a:spAutoFit/>
          </a:bodyPr>
          <a:lstStyle/>
          <a:p>
            <a:r>
              <a:rPr lang="en-US" sz="1100" dirty="0"/>
              <a:t>45% sampling point</a:t>
            </a:r>
            <a:endParaRPr lang="en-US" dirty="0"/>
          </a:p>
        </p:txBody>
      </p:sp>
      <p:cxnSp>
        <p:nvCxnSpPr>
          <p:cNvPr id="22" name="Conector recto 21">
            <a:extLst>
              <a:ext uri="{FF2B5EF4-FFF2-40B4-BE49-F238E27FC236}">
                <a16:creationId xmlns:a16="http://schemas.microsoft.com/office/drawing/2014/main" id="{7D3B8394-F632-671F-0CE6-3B9F37273CEF}"/>
              </a:ext>
            </a:extLst>
          </p:cNvPr>
          <p:cNvCxnSpPr/>
          <p:nvPr/>
        </p:nvCxnSpPr>
        <p:spPr>
          <a:xfrm flipV="1">
            <a:off x="1682267" y="1345975"/>
            <a:ext cx="0" cy="354772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07C4AE33-36AB-1C71-27D8-08719B0235B9}"/>
              </a:ext>
            </a:extLst>
          </p:cNvPr>
          <p:cNvCxnSpPr>
            <a:cxnSpLocks/>
          </p:cNvCxnSpPr>
          <p:nvPr/>
        </p:nvCxnSpPr>
        <p:spPr>
          <a:xfrm flipV="1">
            <a:off x="3533775" y="1365025"/>
            <a:ext cx="0" cy="35527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CuadroTexto 43">
            <a:extLst>
              <a:ext uri="{FF2B5EF4-FFF2-40B4-BE49-F238E27FC236}">
                <a16:creationId xmlns:a16="http://schemas.microsoft.com/office/drawing/2014/main" id="{4F0B4584-AE7E-6792-9BB7-F09BE00C3E53}"/>
              </a:ext>
            </a:extLst>
          </p:cNvPr>
          <p:cNvSpPr txBox="1"/>
          <p:nvPr/>
        </p:nvSpPr>
        <p:spPr>
          <a:xfrm>
            <a:off x="4749939" y="4912752"/>
            <a:ext cx="1415772" cy="261610"/>
          </a:xfrm>
          <a:prstGeom prst="rect">
            <a:avLst/>
          </a:prstGeom>
          <a:noFill/>
        </p:spPr>
        <p:txBody>
          <a:bodyPr wrap="none" rtlCol="0">
            <a:spAutoFit/>
          </a:bodyPr>
          <a:lstStyle/>
          <a:p>
            <a:r>
              <a:rPr lang="en-US" sz="1100" dirty="0"/>
              <a:t>55% sampling point</a:t>
            </a:r>
            <a:endParaRPr lang="en-US" dirty="0"/>
          </a:p>
        </p:txBody>
      </p:sp>
      <p:sp>
        <p:nvSpPr>
          <p:cNvPr id="45" name="CuadroTexto 44">
            <a:extLst>
              <a:ext uri="{FF2B5EF4-FFF2-40B4-BE49-F238E27FC236}">
                <a16:creationId xmlns:a16="http://schemas.microsoft.com/office/drawing/2014/main" id="{DE5BF3BF-A9E0-64D6-48A5-42DD69E4D7EB}"/>
              </a:ext>
            </a:extLst>
          </p:cNvPr>
          <p:cNvSpPr txBox="1"/>
          <p:nvPr/>
        </p:nvSpPr>
        <p:spPr>
          <a:xfrm rot="16200000">
            <a:off x="2496621" y="3124976"/>
            <a:ext cx="1346844" cy="246221"/>
          </a:xfrm>
          <a:prstGeom prst="rect">
            <a:avLst/>
          </a:prstGeom>
          <a:noFill/>
        </p:spPr>
        <p:txBody>
          <a:bodyPr wrap="none" rtlCol="0">
            <a:spAutoFit/>
          </a:bodyPr>
          <a:lstStyle/>
          <a:p>
            <a:r>
              <a:rPr lang="en-US" sz="1000" dirty="0"/>
              <a:t>Percentage of errors</a:t>
            </a:r>
          </a:p>
        </p:txBody>
      </p:sp>
      <p:sp>
        <p:nvSpPr>
          <p:cNvPr id="46" name="CuadroTexto 45">
            <a:extLst>
              <a:ext uri="{FF2B5EF4-FFF2-40B4-BE49-F238E27FC236}">
                <a16:creationId xmlns:a16="http://schemas.microsoft.com/office/drawing/2014/main" id="{5F227048-C209-87B4-D3D8-358156A5F9D0}"/>
              </a:ext>
            </a:extLst>
          </p:cNvPr>
          <p:cNvSpPr txBox="1"/>
          <p:nvPr/>
        </p:nvSpPr>
        <p:spPr>
          <a:xfrm>
            <a:off x="3252312" y="4768488"/>
            <a:ext cx="284052" cy="307777"/>
          </a:xfrm>
          <a:prstGeom prst="rect">
            <a:avLst/>
          </a:prstGeom>
          <a:noFill/>
        </p:spPr>
        <p:txBody>
          <a:bodyPr wrap="none" rtlCol="0">
            <a:spAutoFit/>
          </a:bodyPr>
          <a:lstStyle/>
          <a:p>
            <a:r>
              <a:rPr lang="en-US" dirty="0"/>
              <a:t>0</a:t>
            </a:r>
          </a:p>
        </p:txBody>
      </p:sp>
      <p:sp>
        <p:nvSpPr>
          <p:cNvPr id="47" name="CuadroTexto 46">
            <a:extLst>
              <a:ext uri="{FF2B5EF4-FFF2-40B4-BE49-F238E27FC236}">
                <a16:creationId xmlns:a16="http://schemas.microsoft.com/office/drawing/2014/main" id="{D371D415-7932-37C4-AEA5-10D534F9C58F}"/>
              </a:ext>
            </a:extLst>
          </p:cNvPr>
          <p:cNvSpPr txBox="1"/>
          <p:nvPr/>
        </p:nvSpPr>
        <p:spPr>
          <a:xfrm>
            <a:off x="3150337" y="3918642"/>
            <a:ext cx="383438" cy="307777"/>
          </a:xfrm>
          <a:prstGeom prst="rect">
            <a:avLst/>
          </a:prstGeom>
          <a:noFill/>
        </p:spPr>
        <p:txBody>
          <a:bodyPr wrap="none" rtlCol="0">
            <a:spAutoFit/>
          </a:bodyPr>
          <a:lstStyle/>
          <a:p>
            <a:r>
              <a:rPr lang="en-US" dirty="0"/>
              <a:t>25</a:t>
            </a:r>
          </a:p>
        </p:txBody>
      </p:sp>
      <p:sp>
        <p:nvSpPr>
          <p:cNvPr id="48" name="CuadroTexto 47">
            <a:extLst>
              <a:ext uri="{FF2B5EF4-FFF2-40B4-BE49-F238E27FC236}">
                <a16:creationId xmlns:a16="http://schemas.microsoft.com/office/drawing/2014/main" id="{321ED388-C8DE-A6C8-0215-D590408FF62B}"/>
              </a:ext>
            </a:extLst>
          </p:cNvPr>
          <p:cNvSpPr txBox="1"/>
          <p:nvPr/>
        </p:nvSpPr>
        <p:spPr>
          <a:xfrm>
            <a:off x="3156878" y="3068796"/>
            <a:ext cx="383438" cy="307777"/>
          </a:xfrm>
          <a:prstGeom prst="rect">
            <a:avLst/>
          </a:prstGeom>
          <a:noFill/>
        </p:spPr>
        <p:txBody>
          <a:bodyPr wrap="none" rtlCol="0">
            <a:spAutoFit/>
          </a:bodyPr>
          <a:lstStyle/>
          <a:p>
            <a:r>
              <a:rPr lang="en-US" dirty="0"/>
              <a:t>50</a:t>
            </a:r>
          </a:p>
        </p:txBody>
      </p:sp>
      <p:sp>
        <p:nvSpPr>
          <p:cNvPr id="49" name="CuadroTexto 48">
            <a:extLst>
              <a:ext uri="{FF2B5EF4-FFF2-40B4-BE49-F238E27FC236}">
                <a16:creationId xmlns:a16="http://schemas.microsoft.com/office/drawing/2014/main" id="{11866FBF-EF3A-D1EC-83A7-28BD3B2F66AD}"/>
              </a:ext>
            </a:extLst>
          </p:cNvPr>
          <p:cNvSpPr txBox="1"/>
          <p:nvPr/>
        </p:nvSpPr>
        <p:spPr>
          <a:xfrm>
            <a:off x="3174552" y="2218950"/>
            <a:ext cx="383438" cy="307777"/>
          </a:xfrm>
          <a:prstGeom prst="rect">
            <a:avLst/>
          </a:prstGeom>
          <a:noFill/>
        </p:spPr>
        <p:txBody>
          <a:bodyPr wrap="none" rtlCol="0">
            <a:spAutoFit/>
          </a:bodyPr>
          <a:lstStyle/>
          <a:p>
            <a:r>
              <a:rPr lang="en-US" dirty="0"/>
              <a:t>75</a:t>
            </a:r>
          </a:p>
        </p:txBody>
      </p:sp>
      <p:sp>
        <p:nvSpPr>
          <p:cNvPr id="50" name="CuadroTexto 49">
            <a:extLst>
              <a:ext uri="{FF2B5EF4-FFF2-40B4-BE49-F238E27FC236}">
                <a16:creationId xmlns:a16="http://schemas.microsoft.com/office/drawing/2014/main" id="{D672FD10-6608-635F-4210-2CD221181AF3}"/>
              </a:ext>
            </a:extLst>
          </p:cNvPr>
          <p:cNvSpPr txBox="1"/>
          <p:nvPr/>
        </p:nvSpPr>
        <p:spPr>
          <a:xfrm>
            <a:off x="3075166" y="1393265"/>
            <a:ext cx="482824" cy="307777"/>
          </a:xfrm>
          <a:prstGeom prst="rect">
            <a:avLst/>
          </a:prstGeom>
          <a:noFill/>
        </p:spPr>
        <p:txBody>
          <a:bodyPr wrap="none" rtlCol="0">
            <a:spAutoFit/>
          </a:bodyPr>
          <a:lstStyle/>
          <a:p>
            <a:r>
              <a:rPr lang="en-US" dirty="0"/>
              <a:t>100</a:t>
            </a:r>
          </a:p>
        </p:txBody>
      </p:sp>
      <p:sp>
        <p:nvSpPr>
          <p:cNvPr id="51" name="CuadroTexto 50">
            <a:extLst>
              <a:ext uri="{FF2B5EF4-FFF2-40B4-BE49-F238E27FC236}">
                <a16:creationId xmlns:a16="http://schemas.microsoft.com/office/drawing/2014/main" id="{B6704BF8-DB31-5FCE-CA0C-9E1AA0026C2E}"/>
              </a:ext>
            </a:extLst>
          </p:cNvPr>
          <p:cNvSpPr txBox="1"/>
          <p:nvPr/>
        </p:nvSpPr>
        <p:spPr>
          <a:xfrm>
            <a:off x="3419270" y="4912752"/>
            <a:ext cx="1415772" cy="261610"/>
          </a:xfrm>
          <a:prstGeom prst="rect">
            <a:avLst/>
          </a:prstGeom>
          <a:noFill/>
        </p:spPr>
        <p:txBody>
          <a:bodyPr wrap="none" rtlCol="0">
            <a:spAutoFit/>
          </a:bodyPr>
          <a:lstStyle/>
          <a:p>
            <a:r>
              <a:rPr lang="en-US" sz="1100" dirty="0"/>
              <a:t>45% sampling point</a:t>
            </a:r>
            <a:endParaRPr lang="en-US" dirty="0"/>
          </a:p>
        </p:txBody>
      </p:sp>
      <p:cxnSp>
        <p:nvCxnSpPr>
          <p:cNvPr id="52" name="Conector recto 51">
            <a:extLst>
              <a:ext uri="{FF2B5EF4-FFF2-40B4-BE49-F238E27FC236}">
                <a16:creationId xmlns:a16="http://schemas.microsoft.com/office/drawing/2014/main" id="{DE7858E0-B8AC-B6FD-E746-8D06AC48D7C3}"/>
              </a:ext>
            </a:extLst>
          </p:cNvPr>
          <p:cNvCxnSpPr/>
          <p:nvPr/>
        </p:nvCxnSpPr>
        <p:spPr>
          <a:xfrm flipV="1">
            <a:off x="4777892" y="1365025"/>
            <a:ext cx="0" cy="354772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DF48BD23-6B00-3A0E-99FF-80D6CF800ACD}"/>
              </a:ext>
            </a:extLst>
          </p:cNvPr>
          <p:cNvCxnSpPr/>
          <p:nvPr/>
        </p:nvCxnSpPr>
        <p:spPr>
          <a:xfrm>
            <a:off x="3514725" y="4897309"/>
            <a:ext cx="26254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C86010C4-1395-E171-9BE9-32EEE9803CDE}"/>
              </a:ext>
            </a:extLst>
          </p:cNvPr>
          <p:cNvCxnSpPr/>
          <p:nvPr/>
        </p:nvCxnSpPr>
        <p:spPr>
          <a:xfrm flipV="1">
            <a:off x="1800219" y="1841326"/>
            <a:ext cx="1085838" cy="633373"/>
          </a:xfrm>
          <a:prstGeom prst="straightConnector1">
            <a:avLst/>
          </a:prstGeom>
          <a:ln w="44450">
            <a:solidFill>
              <a:srgbClr val="3767AF"/>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6AEF3C25-3A27-69DE-8D6B-1C423C39708B}"/>
              </a:ext>
            </a:extLst>
          </p:cNvPr>
          <p:cNvSpPr txBox="1"/>
          <p:nvPr/>
        </p:nvSpPr>
        <p:spPr>
          <a:xfrm rot="19743925">
            <a:off x="1608894" y="1768189"/>
            <a:ext cx="1487908" cy="307777"/>
          </a:xfrm>
          <a:prstGeom prst="rect">
            <a:avLst/>
          </a:prstGeom>
          <a:noFill/>
        </p:spPr>
        <p:txBody>
          <a:bodyPr wrap="none" rtlCol="0">
            <a:spAutoFit/>
          </a:bodyPr>
          <a:lstStyle/>
          <a:p>
            <a:r>
              <a:rPr lang="en-US" b="1" dirty="0">
                <a:solidFill>
                  <a:srgbClr val="3767AF"/>
                </a:solidFill>
                <a:latin typeface="Ink Free" panose="03080402000500000000" pitchFamily="66" charset="0"/>
              </a:rPr>
              <a:t>Underestimation</a:t>
            </a:r>
          </a:p>
        </p:txBody>
      </p:sp>
      <p:cxnSp>
        <p:nvCxnSpPr>
          <p:cNvPr id="25" name="Conector recto de flecha 24">
            <a:extLst>
              <a:ext uri="{FF2B5EF4-FFF2-40B4-BE49-F238E27FC236}">
                <a16:creationId xmlns:a16="http://schemas.microsoft.com/office/drawing/2014/main" id="{0A6BEB05-9DB6-7AD7-22E3-479EF3BF15EA}"/>
              </a:ext>
            </a:extLst>
          </p:cNvPr>
          <p:cNvCxnSpPr>
            <a:cxnSpLocks/>
          </p:cNvCxnSpPr>
          <p:nvPr/>
        </p:nvCxnSpPr>
        <p:spPr>
          <a:xfrm>
            <a:off x="502927" y="1992315"/>
            <a:ext cx="1073598" cy="493924"/>
          </a:xfrm>
          <a:prstGeom prst="straightConnector1">
            <a:avLst/>
          </a:prstGeom>
          <a:ln w="44450">
            <a:solidFill>
              <a:srgbClr val="8CA4D1"/>
            </a:solidFill>
            <a:tailEnd type="triangle"/>
          </a:ln>
        </p:spPr>
        <p:style>
          <a:lnRef idx="1">
            <a:schemeClr val="accent1"/>
          </a:lnRef>
          <a:fillRef idx="0">
            <a:schemeClr val="accent1"/>
          </a:fillRef>
          <a:effectRef idx="0">
            <a:schemeClr val="accent1"/>
          </a:effectRef>
          <a:fontRef idx="minor">
            <a:schemeClr val="tx1"/>
          </a:fontRef>
        </p:style>
      </p:cxnSp>
      <p:sp>
        <p:nvSpPr>
          <p:cNvPr id="26" name="CuadroTexto 25">
            <a:extLst>
              <a:ext uri="{FF2B5EF4-FFF2-40B4-BE49-F238E27FC236}">
                <a16:creationId xmlns:a16="http://schemas.microsoft.com/office/drawing/2014/main" id="{23572ED2-2E26-FB40-78FF-DA840791019F}"/>
              </a:ext>
            </a:extLst>
          </p:cNvPr>
          <p:cNvSpPr txBox="1"/>
          <p:nvPr/>
        </p:nvSpPr>
        <p:spPr>
          <a:xfrm rot="1447326">
            <a:off x="394699" y="1911517"/>
            <a:ext cx="1375698" cy="307777"/>
          </a:xfrm>
          <a:prstGeom prst="rect">
            <a:avLst/>
          </a:prstGeom>
          <a:noFill/>
        </p:spPr>
        <p:txBody>
          <a:bodyPr wrap="none" rtlCol="0">
            <a:spAutoFit/>
          </a:bodyPr>
          <a:lstStyle/>
          <a:p>
            <a:r>
              <a:rPr lang="en-US" b="1" dirty="0">
                <a:solidFill>
                  <a:srgbClr val="8CA4D1"/>
                </a:solidFill>
                <a:latin typeface="Ink Free" panose="03080402000500000000" pitchFamily="66" charset="0"/>
              </a:rPr>
              <a:t>Overestimation</a:t>
            </a:r>
          </a:p>
        </p:txBody>
      </p:sp>
      <p:grpSp>
        <p:nvGrpSpPr>
          <p:cNvPr id="27" name="Google Shape;606;p74">
            <a:extLst>
              <a:ext uri="{FF2B5EF4-FFF2-40B4-BE49-F238E27FC236}">
                <a16:creationId xmlns:a16="http://schemas.microsoft.com/office/drawing/2014/main" id="{D7A36897-7433-1F68-D488-7D7404EE27E3}"/>
              </a:ext>
            </a:extLst>
          </p:cNvPr>
          <p:cNvGrpSpPr/>
          <p:nvPr/>
        </p:nvGrpSpPr>
        <p:grpSpPr>
          <a:xfrm>
            <a:off x="2025749" y="2236363"/>
            <a:ext cx="672901" cy="678950"/>
            <a:chOff x="7421325" y="2240850"/>
            <a:chExt cx="672901" cy="678950"/>
          </a:xfrm>
        </p:grpSpPr>
        <p:sp>
          <p:nvSpPr>
            <p:cNvPr id="28" name="Google Shape;607;p74">
              <a:extLst>
                <a:ext uri="{FF2B5EF4-FFF2-40B4-BE49-F238E27FC236}">
                  <a16:creationId xmlns:a16="http://schemas.microsoft.com/office/drawing/2014/main" id="{16C7B598-7063-67BF-25E5-C1D087766857}"/>
                </a:ext>
              </a:extLst>
            </p:cNvPr>
            <p:cNvSpPr txBox="1"/>
            <p:nvPr/>
          </p:nvSpPr>
          <p:spPr>
            <a:xfrm>
              <a:off x="7421326" y="2240850"/>
              <a:ext cx="6729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3100"/>
                <a:t>*</a:t>
              </a:r>
              <a:endParaRPr sz="3100"/>
            </a:p>
          </p:txBody>
        </p:sp>
        <p:grpSp>
          <p:nvGrpSpPr>
            <p:cNvPr id="29" name="Google Shape;608;p74">
              <a:extLst>
                <a:ext uri="{FF2B5EF4-FFF2-40B4-BE49-F238E27FC236}">
                  <a16:creationId xmlns:a16="http://schemas.microsoft.com/office/drawing/2014/main" id="{9DCE36EF-6B0B-DF69-1F2F-E5A29FC9DBFC}"/>
                </a:ext>
              </a:extLst>
            </p:cNvPr>
            <p:cNvGrpSpPr/>
            <p:nvPr/>
          </p:nvGrpSpPr>
          <p:grpSpPr>
            <a:xfrm>
              <a:off x="7421325" y="2631723"/>
              <a:ext cx="672900" cy="288077"/>
              <a:chOff x="7421325" y="2631723"/>
              <a:chExt cx="672900" cy="288077"/>
            </a:xfrm>
          </p:grpSpPr>
          <p:cxnSp>
            <p:nvCxnSpPr>
              <p:cNvPr id="30" name="Google Shape;609;p74">
                <a:extLst>
                  <a:ext uri="{FF2B5EF4-FFF2-40B4-BE49-F238E27FC236}">
                    <a16:creationId xmlns:a16="http://schemas.microsoft.com/office/drawing/2014/main" id="{34E4099F-A597-319E-27F6-B21086A20106}"/>
                  </a:ext>
                </a:extLst>
              </p:cNvPr>
              <p:cNvCxnSpPr/>
              <p:nvPr/>
            </p:nvCxnSpPr>
            <p:spPr>
              <a:xfrm rot="10800000" flipH="1">
                <a:off x="7421325" y="2648950"/>
                <a:ext cx="672900" cy="2400"/>
              </a:xfrm>
              <a:prstGeom prst="straightConnector1">
                <a:avLst/>
              </a:prstGeom>
              <a:noFill/>
              <a:ln w="38100" cap="flat" cmpd="sng">
                <a:solidFill>
                  <a:schemeClr val="dk2"/>
                </a:solidFill>
                <a:prstDash val="solid"/>
                <a:round/>
                <a:headEnd type="none" w="med" len="med"/>
                <a:tailEnd type="none" w="med" len="med"/>
              </a:ln>
            </p:spPr>
          </p:cxnSp>
          <p:cxnSp>
            <p:nvCxnSpPr>
              <p:cNvPr id="31" name="Google Shape;610;p74">
                <a:extLst>
                  <a:ext uri="{FF2B5EF4-FFF2-40B4-BE49-F238E27FC236}">
                    <a16:creationId xmlns:a16="http://schemas.microsoft.com/office/drawing/2014/main" id="{5A0B11F0-1218-2D9E-6278-13E822591662}"/>
                  </a:ext>
                </a:extLst>
              </p:cNvPr>
              <p:cNvCxnSpPr/>
              <p:nvPr/>
            </p:nvCxnSpPr>
            <p:spPr>
              <a:xfrm rot="10800000">
                <a:off x="7440639" y="2634200"/>
                <a:ext cx="0" cy="285600"/>
              </a:xfrm>
              <a:prstGeom prst="straightConnector1">
                <a:avLst/>
              </a:prstGeom>
              <a:noFill/>
              <a:ln w="38100" cap="flat" cmpd="sng">
                <a:solidFill>
                  <a:schemeClr val="dk2"/>
                </a:solidFill>
                <a:prstDash val="solid"/>
                <a:round/>
                <a:headEnd type="none" w="med" len="med"/>
                <a:tailEnd type="none" w="med" len="med"/>
              </a:ln>
            </p:spPr>
          </p:cxnSp>
          <p:cxnSp>
            <p:nvCxnSpPr>
              <p:cNvPr id="32" name="Google Shape;611;p74">
                <a:extLst>
                  <a:ext uri="{FF2B5EF4-FFF2-40B4-BE49-F238E27FC236}">
                    <a16:creationId xmlns:a16="http://schemas.microsoft.com/office/drawing/2014/main" id="{E33C59D2-E43E-74FD-D6AB-C58E925B62FD}"/>
                  </a:ext>
                </a:extLst>
              </p:cNvPr>
              <p:cNvCxnSpPr/>
              <p:nvPr/>
            </p:nvCxnSpPr>
            <p:spPr>
              <a:xfrm rot="10800000">
                <a:off x="8074986" y="2631723"/>
                <a:ext cx="0" cy="285600"/>
              </a:xfrm>
              <a:prstGeom prst="straightConnector1">
                <a:avLst/>
              </a:prstGeom>
              <a:noFill/>
              <a:ln w="38100" cap="flat" cmpd="sng">
                <a:solidFill>
                  <a:schemeClr val="dk2"/>
                </a:solidFill>
                <a:prstDash val="solid"/>
                <a:round/>
                <a:headEnd type="none" w="med" len="med"/>
                <a:tailEnd type="none" w="med" len="med"/>
              </a:ln>
            </p:spPr>
          </p:cxnSp>
        </p:grpSp>
      </p:grpSp>
      <p:cxnSp>
        <p:nvCxnSpPr>
          <p:cNvPr id="33" name="Conector recto de flecha 32">
            <a:extLst>
              <a:ext uri="{FF2B5EF4-FFF2-40B4-BE49-F238E27FC236}">
                <a16:creationId xmlns:a16="http://schemas.microsoft.com/office/drawing/2014/main" id="{63B70692-8923-C2E7-27ED-48E966121E2B}"/>
              </a:ext>
            </a:extLst>
          </p:cNvPr>
          <p:cNvCxnSpPr/>
          <p:nvPr/>
        </p:nvCxnSpPr>
        <p:spPr>
          <a:xfrm flipV="1">
            <a:off x="4895844" y="1793701"/>
            <a:ext cx="1085838" cy="633373"/>
          </a:xfrm>
          <a:prstGeom prst="straightConnector1">
            <a:avLst/>
          </a:prstGeom>
          <a:ln w="44450">
            <a:solidFill>
              <a:srgbClr val="FF8D3C"/>
            </a:solidFill>
            <a:tailEnd type="triangle"/>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4720FEFC-F157-B426-B1BB-2F057F077D8D}"/>
              </a:ext>
            </a:extLst>
          </p:cNvPr>
          <p:cNvSpPr txBox="1"/>
          <p:nvPr/>
        </p:nvSpPr>
        <p:spPr>
          <a:xfrm rot="19743925">
            <a:off x="4704519" y="1720564"/>
            <a:ext cx="1487908" cy="307777"/>
          </a:xfrm>
          <a:prstGeom prst="rect">
            <a:avLst/>
          </a:prstGeom>
          <a:noFill/>
        </p:spPr>
        <p:txBody>
          <a:bodyPr wrap="none" rtlCol="0">
            <a:spAutoFit/>
          </a:bodyPr>
          <a:lstStyle/>
          <a:p>
            <a:r>
              <a:rPr lang="en-US" b="1" dirty="0">
                <a:solidFill>
                  <a:srgbClr val="FF8D3C"/>
                </a:solidFill>
                <a:latin typeface="Ink Free" panose="03080402000500000000" pitchFamily="66" charset="0"/>
              </a:rPr>
              <a:t>Underestimation</a:t>
            </a:r>
          </a:p>
        </p:txBody>
      </p:sp>
      <p:cxnSp>
        <p:nvCxnSpPr>
          <p:cNvPr id="35" name="Conector recto de flecha 34">
            <a:extLst>
              <a:ext uri="{FF2B5EF4-FFF2-40B4-BE49-F238E27FC236}">
                <a16:creationId xmlns:a16="http://schemas.microsoft.com/office/drawing/2014/main" id="{5998D5FA-0D7A-3ACC-25AA-3BE2D91B1D38}"/>
              </a:ext>
            </a:extLst>
          </p:cNvPr>
          <p:cNvCxnSpPr>
            <a:cxnSpLocks/>
          </p:cNvCxnSpPr>
          <p:nvPr/>
        </p:nvCxnSpPr>
        <p:spPr>
          <a:xfrm>
            <a:off x="3598552" y="1944690"/>
            <a:ext cx="1073598" cy="493924"/>
          </a:xfrm>
          <a:prstGeom prst="straightConnector1">
            <a:avLst/>
          </a:prstGeom>
          <a:ln w="44450">
            <a:solidFill>
              <a:srgbClr val="FFAD77"/>
            </a:solidFill>
            <a:tailEnd type="triangle"/>
          </a:ln>
        </p:spPr>
        <p:style>
          <a:lnRef idx="1">
            <a:schemeClr val="accent1"/>
          </a:lnRef>
          <a:fillRef idx="0">
            <a:schemeClr val="accent1"/>
          </a:fillRef>
          <a:effectRef idx="0">
            <a:schemeClr val="accent1"/>
          </a:effectRef>
          <a:fontRef idx="minor">
            <a:schemeClr val="tx1"/>
          </a:fontRef>
        </p:style>
      </p:cxnSp>
      <p:sp>
        <p:nvSpPr>
          <p:cNvPr id="36" name="CuadroTexto 35">
            <a:extLst>
              <a:ext uri="{FF2B5EF4-FFF2-40B4-BE49-F238E27FC236}">
                <a16:creationId xmlns:a16="http://schemas.microsoft.com/office/drawing/2014/main" id="{9801646E-8E73-4CD4-0721-FC5579017CE2}"/>
              </a:ext>
            </a:extLst>
          </p:cNvPr>
          <p:cNvSpPr txBox="1"/>
          <p:nvPr/>
        </p:nvSpPr>
        <p:spPr>
          <a:xfrm rot="1447326">
            <a:off x="3490324" y="1863892"/>
            <a:ext cx="1375698" cy="307777"/>
          </a:xfrm>
          <a:prstGeom prst="rect">
            <a:avLst/>
          </a:prstGeom>
          <a:noFill/>
        </p:spPr>
        <p:txBody>
          <a:bodyPr wrap="none" rtlCol="0">
            <a:spAutoFit/>
          </a:bodyPr>
          <a:lstStyle/>
          <a:p>
            <a:r>
              <a:rPr lang="en-US" b="1" dirty="0">
                <a:solidFill>
                  <a:srgbClr val="FFAD77"/>
                </a:solidFill>
                <a:latin typeface="Ink Free" panose="03080402000500000000" pitchFamily="66" charset="0"/>
              </a:rPr>
              <a:t>Overestimation</a:t>
            </a:r>
          </a:p>
        </p:txBody>
      </p:sp>
    </p:spTree>
    <p:extLst>
      <p:ext uri="{BB962C8B-B14F-4D97-AF65-F5344CB8AC3E}">
        <p14:creationId xmlns:p14="http://schemas.microsoft.com/office/powerpoint/2010/main" val="27759665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3" name="Rectángulo: esquinas redondeadas 652">
            <a:extLst>
              <a:ext uri="{FF2B5EF4-FFF2-40B4-BE49-F238E27FC236}">
                <a16:creationId xmlns:a16="http://schemas.microsoft.com/office/drawing/2014/main" id="{9E6C0E5D-145E-A4E9-AA64-B597FAC475D5}"/>
              </a:ext>
            </a:extLst>
          </p:cNvPr>
          <p:cNvSpPr/>
          <p:nvPr/>
        </p:nvSpPr>
        <p:spPr>
          <a:xfrm>
            <a:off x="7003085" y="3829050"/>
            <a:ext cx="533388" cy="1049209"/>
          </a:xfrm>
          <a:prstGeom prst="roundRect">
            <a:avLst/>
          </a:prstGeom>
          <a:solidFill>
            <a:srgbClr val="8F7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F7621"/>
              </a:solidFill>
            </a:endParaRPr>
          </a:p>
        </p:txBody>
      </p:sp>
      <p:sp>
        <p:nvSpPr>
          <p:cNvPr id="654" name="Rectángulo: esquinas redondeadas 653">
            <a:extLst>
              <a:ext uri="{FF2B5EF4-FFF2-40B4-BE49-F238E27FC236}">
                <a16:creationId xmlns:a16="http://schemas.microsoft.com/office/drawing/2014/main" id="{581F98CB-6612-FBBB-84C9-4DD78DA27F7A}"/>
              </a:ext>
            </a:extLst>
          </p:cNvPr>
          <p:cNvSpPr/>
          <p:nvPr/>
        </p:nvSpPr>
        <p:spPr>
          <a:xfrm>
            <a:off x="7802537" y="3964170"/>
            <a:ext cx="533388" cy="912310"/>
          </a:xfrm>
          <a:prstGeom prst="roundRect">
            <a:avLst/>
          </a:prstGeom>
          <a:solidFill>
            <a:srgbClr val="F6D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B7A8"/>
              </a:solidFill>
            </a:endParaRPr>
          </a:p>
        </p:txBody>
      </p:sp>
      <p:sp>
        <p:nvSpPr>
          <p:cNvPr id="655" name="Rectángulo: esquinas redondeadas 654">
            <a:extLst>
              <a:ext uri="{FF2B5EF4-FFF2-40B4-BE49-F238E27FC236}">
                <a16:creationId xmlns:a16="http://schemas.microsoft.com/office/drawing/2014/main" id="{67F81165-170D-8612-4BD5-3A2107C839EA}"/>
              </a:ext>
            </a:extLst>
          </p:cNvPr>
          <p:cNvSpPr/>
          <p:nvPr/>
        </p:nvSpPr>
        <p:spPr>
          <a:xfrm>
            <a:off x="6441091" y="3609196"/>
            <a:ext cx="533388" cy="1267184"/>
          </a:xfrm>
          <a:prstGeom prst="roundRect">
            <a:avLst/>
          </a:prstGeom>
          <a:solidFill>
            <a:srgbClr val="F6D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B7A8"/>
              </a:solidFill>
            </a:endParaRPr>
          </a:p>
        </p:txBody>
      </p:sp>
      <p:sp>
        <p:nvSpPr>
          <p:cNvPr id="652" name="Rectángulo: esquinas redondeadas 651">
            <a:extLst>
              <a:ext uri="{FF2B5EF4-FFF2-40B4-BE49-F238E27FC236}">
                <a16:creationId xmlns:a16="http://schemas.microsoft.com/office/drawing/2014/main" id="{731F8696-627B-16B3-BB63-92C6527654D8}"/>
              </a:ext>
            </a:extLst>
          </p:cNvPr>
          <p:cNvSpPr/>
          <p:nvPr/>
        </p:nvSpPr>
        <p:spPr>
          <a:xfrm>
            <a:off x="8372475" y="3611075"/>
            <a:ext cx="533388" cy="1267184"/>
          </a:xfrm>
          <a:prstGeom prst="roundRect">
            <a:avLst/>
          </a:prstGeom>
          <a:solidFill>
            <a:srgbClr val="8F7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F7621"/>
              </a:solidFill>
            </a:endParaRPr>
          </a:p>
        </p:txBody>
      </p:sp>
      <p:sp>
        <p:nvSpPr>
          <p:cNvPr id="55" name="Rectángulo: esquinas redondeadas 54">
            <a:extLst>
              <a:ext uri="{FF2B5EF4-FFF2-40B4-BE49-F238E27FC236}">
                <a16:creationId xmlns:a16="http://schemas.microsoft.com/office/drawing/2014/main" id="{F58AA9F2-5A86-5A15-5555-6A072D9D51CB}"/>
              </a:ext>
            </a:extLst>
          </p:cNvPr>
          <p:cNvSpPr/>
          <p:nvPr/>
        </p:nvSpPr>
        <p:spPr>
          <a:xfrm>
            <a:off x="5381625" y="3143254"/>
            <a:ext cx="533388" cy="1735005"/>
          </a:xfrm>
          <a:prstGeom prst="roundRect">
            <a:avLst/>
          </a:prstGeom>
          <a:solidFill>
            <a:srgbClr val="FF8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ángulo: esquinas redondeadas 55">
            <a:extLst>
              <a:ext uri="{FF2B5EF4-FFF2-40B4-BE49-F238E27FC236}">
                <a16:creationId xmlns:a16="http://schemas.microsoft.com/office/drawing/2014/main" id="{025B8CB6-E3FC-C1F2-505A-27F5ABDE4210}"/>
              </a:ext>
            </a:extLst>
          </p:cNvPr>
          <p:cNvSpPr/>
          <p:nvPr/>
        </p:nvSpPr>
        <p:spPr>
          <a:xfrm>
            <a:off x="4012235" y="3965950"/>
            <a:ext cx="533388" cy="912309"/>
          </a:xfrm>
          <a:prstGeom prst="roundRect">
            <a:avLst/>
          </a:prstGeom>
          <a:solidFill>
            <a:srgbClr val="FF8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ángulo: esquinas redondeadas 56">
            <a:extLst>
              <a:ext uri="{FF2B5EF4-FFF2-40B4-BE49-F238E27FC236}">
                <a16:creationId xmlns:a16="http://schemas.microsoft.com/office/drawing/2014/main" id="{5A3D421F-A12C-74D6-D8F0-BE2CE9D15181}"/>
              </a:ext>
            </a:extLst>
          </p:cNvPr>
          <p:cNvSpPr/>
          <p:nvPr/>
        </p:nvSpPr>
        <p:spPr>
          <a:xfrm>
            <a:off x="4811687" y="3429002"/>
            <a:ext cx="533388" cy="1447478"/>
          </a:xfrm>
          <a:prstGeom prst="roundRect">
            <a:avLst/>
          </a:prstGeom>
          <a:solidFill>
            <a:srgbClr val="FFA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B7A8"/>
              </a:solidFill>
            </a:endParaRPr>
          </a:p>
        </p:txBody>
      </p:sp>
      <p:sp>
        <p:nvSpPr>
          <p:cNvPr id="58" name="Rectángulo: esquinas redondeadas 57">
            <a:extLst>
              <a:ext uri="{FF2B5EF4-FFF2-40B4-BE49-F238E27FC236}">
                <a16:creationId xmlns:a16="http://schemas.microsoft.com/office/drawing/2014/main" id="{3B992B1E-FC6A-4A09-0F33-353AAB9BE2C1}"/>
              </a:ext>
            </a:extLst>
          </p:cNvPr>
          <p:cNvSpPr/>
          <p:nvPr/>
        </p:nvSpPr>
        <p:spPr>
          <a:xfrm>
            <a:off x="3450241" y="3264549"/>
            <a:ext cx="533388" cy="1611831"/>
          </a:xfrm>
          <a:prstGeom prst="roundRect">
            <a:avLst/>
          </a:prstGeom>
          <a:solidFill>
            <a:srgbClr val="FFA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B7A8"/>
              </a:solidFill>
            </a:endParaRPr>
          </a:p>
        </p:txBody>
      </p:sp>
      <p:sp>
        <p:nvSpPr>
          <p:cNvPr id="656" name="Google Shape;656;p77"/>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Main studies - Consistency</a:t>
            </a:r>
            <a:endParaRPr dirty="0">
              <a:solidFill>
                <a:schemeClr val="lt1"/>
              </a:solidFill>
              <a:latin typeface="Gugi"/>
              <a:ea typeface="Gugi"/>
              <a:cs typeface="Gugi"/>
              <a:sym typeface="Gugi"/>
            </a:endParaRPr>
          </a:p>
        </p:txBody>
      </p:sp>
      <p:sp>
        <p:nvSpPr>
          <p:cNvPr id="657" name="Google Shape;657;p77"/>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r>
              <a:rPr lang="es-ES" dirty="0">
                <a:latin typeface="Ink Free" panose="03080402000500000000" pitchFamily="66" charset="0"/>
              </a:rPr>
              <a:t> 	   </a:t>
            </a:r>
            <a:r>
              <a:rPr lang="es-ES" dirty="0" err="1">
                <a:latin typeface="Ink Free" panose="03080402000500000000" pitchFamily="66" charset="0"/>
              </a:rPr>
              <a:t>Contrast</a:t>
            </a:r>
            <a:r>
              <a:rPr lang="es-ES" dirty="0">
                <a:latin typeface="Ink Free" panose="03080402000500000000" pitchFamily="66" charset="0"/>
              </a:rPr>
              <a:t> 		         </a:t>
            </a:r>
            <a:r>
              <a:rPr lang="es-ES" dirty="0" err="1">
                <a:latin typeface="Ink Free" panose="03080402000500000000" pitchFamily="66" charset="0"/>
              </a:rPr>
              <a:t>Frequency</a:t>
            </a:r>
            <a:r>
              <a:rPr lang="es-ES" dirty="0">
                <a:latin typeface="Ink Free" panose="03080402000500000000" pitchFamily="66" charset="0"/>
              </a:rPr>
              <a:t> 		          Field </a:t>
            </a:r>
            <a:r>
              <a:rPr lang="es-ES" dirty="0" err="1">
                <a:latin typeface="Ink Free" panose="03080402000500000000" pitchFamily="66" charset="0"/>
              </a:rPr>
              <a:t>of</a:t>
            </a:r>
            <a:r>
              <a:rPr lang="es-ES" dirty="0">
                <a:latin typeface="Ink Free" panose="03080402000500000000" pitchFamily="66" charset="0"/>
              </a:rPr>
              <a:t> </a:t>
            </a:r>
            <a:r>
              <a:rPr lang="es-ES" dirty="0" err="1">
                <a:latin typeface="Ink Free" panose="03080402000500000000" pitchFamily="66" charset="0"/>
              </a:rPr>
              <a:t>view</a:t>
            </a:r>
            <a:endParaRPr dirty="0"/>
          </a:p>
        </p:txBody>
      </p:sp>
      <p:pic>
        <p:nvPicPr>
          <p:cNvPr id="658" name="Google Shape;658;p77"/>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660" name="Google Shape;660;p77"/>
          <p:cNvSpPr txBox="1">
            <a:spLocks noGrp="1"/>
          </p:cNvSpPr>
          <p:nvPr>
            <p:ph type="sldNum" idx="12"/>
          </p:nvPr>
        </p:nvSpPr>
        <p:spPr>
          <a:xfrm>
            <a:off x="8405783" y="464416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41</a:t>
            </a:fld>
            <a:endParaRPr/>
          </a:p>
        </p:txBody>
      </p:sp>
      <p:grpSp>
        <p:nvGrpSpPr>
          <p:cNvPr id="667" name="Google Shape;667;p77"/>
          <p:cNvGrpSpPr/>
          <p:nvPr/>
        </p:nvGrpSpPr>
        <p:grpSpPr>
          <a:xfrm>
            <a:off x="5001051" y="2400758"/>
            <a:ext cx="672901" cy="678950"/>
            <a:chOff x="7421325" y="2240850"/>
            <a:chExt cx="672901" cy="678950"/>
          </a:xfrm>
        </p:grpSpPr>
        <p:sp>
          <p:nvSpPr>
            <p:cNvPr id="668" name="Google Shape;668;p77"/>
            <p:cNvSpPr txBox="1"/>
            <p:nvPr/>
          </p:nvSpPr>
          <p:spPr>
            <a:xfrm>
              <a:off x="7421326" y="2240850"/>
              <a:ext cx="6729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3100"/>
                <a:t>*</a:t>
              </a:r>
              <a:endParaRPr sz="3100"/>
            </a:p>
          </p:txBody>
        </p:sp>
        <p:grpSp>
          <p:nvGrpSpPr>
            <p:cNvPr id="669" name="Google Shape;669;p77"/>
            <p:cNvGrpSpPr/>
            <p:nvPr/>
          </p:nvGrpSpPr>
          <p:grpSpPr>
            <a:xfrm>
              <a:off x="7421325" y="2631723"/>
              <a:ext cx="672900" cy="288077"/>
              <a:chOff x="7421325" y="2631723"/>
              <a:chExt cx="672900" cy="288077"/>
            </a:xfrm>
          </p:grpSpPr>
          <p:cxnSp>
            <p:nvCxnSpPr>
              <p:cNvPr id="670" name="Google Shape;670;p77"/>
              <p:cNvCxnSpPr/>
              <p:nvPr/>
            </p:nvCxnSpPr>
            <p:spPr>
              <a:xfrm rot="10800000" flipH="1">
                <a:off x="7421325" y="2648950"/>
                <a:ext cx="672900" cy="2400"/>
              </a:xfrm>
              <a:prstGeom prst="straightConnector1">
                <a:avLst/>
              </a:prstGeom>
              <a:noFill/>
              <a:ln w="38100" cap="flat" cmpd="sng">
                <a:solidFill>
                  <a:schemeClr val="dk2"/>
                </a:solidFill>
                <a:prstDash val="solid"/>
                <a:round/>
                <a:headEnd type="none" w="med" len="med"/>
                <a:tailEnd type="none" w="med" len="med"/>
              </a:ln>
            </p:spPr>
          </p:cxnSp>
          <p:cxnSp>
            <p:nvCxnSpPr>
              <p:cNvPr id="671" name="Google Shape;671;p77"/>
              <p:cNvCxnSpPr/>
              <p:nvPr/>
            </p:nvCxnSpPr>
            <p:spPr>
              <a:xfrm rot="10800000">
                <a:off x="7440639" y="2634200"/>
                <a:ext cx="0" cy="285600"/>
              </a:xfrm>
              <a:prstGeom prst="straightConnector1">
                <a:avLst/>
              </a:prstGeom>
              <a:noFill/>
              <a:ln w="38100" cap="flat" cmpd="sng">
                <a:solidFill>
                  <a:schemeClr val="dk2"/>
                </a:solidFill>
                <a:prstDash val="solid"/>
                <a:round/>
                <a:headEnd type="none" w="med" len="med"/>
                <a:tailEnd type="none" w="med" len="med"/>
              </a:ln>
            </p:spPr>
          </p:cxnSp>
          <p:cxnSp>
            <p:nvCxnSpPr>
              <p:cNvPr id="672" name="Google Shape;672;p77"/>
              <p:cNvCxnSpPr/>
              <p:nvPr/>
            </p:nvCxnSpPr>
            <p:spPr>
              <a:xfrm rot="10800000">
                <a:off x="8074986" y="2631723"/>
                <a:ext cx="0" cy="285600"/>
              </a:xfrm>
              <a:prstGeom prst="straightConnector1">
                <a:avLst/>
              </a:prstGeom>
              <a:noFill/>
              <a:ln w="38100" cap="flat" cmpd="sng">
                <a:solidFill>
                  <a:schemeClr val="dk2"/>
                </a:solidFill>
                <a:prstDash val="solid"/>
                <a:round/>
                <a:headEnd type="none" w="med" len="med"/>
                <a:tailEnd type="none" w="med" len="med"/>
              </a:ln>
            </p:spPr>
          </p:cxnSp>
        </p:grpSp>
      </p:grpSp>
      <p:grpSp>
        <p:nvGrpSpPr>
          <p:cNvPr id="673" name="Google Shape;673;p77"/>
          <p:cNvGrpSpPr/>
          <p:nvPr/>
        </p:nvGrpSpPr>
        <p:grpSpPr>
          <a:xfrm>
            <a:off x="3691069" y="2398123"/>
            <a:ext cx="672901" cy="678950"/>
            <a:chOff x="7421325" y="2240850"/>
            <a:chExt cx="672901" cy="678950"/>
          </a:xfrm>
        </p:grpSpPr>
        <p:sp>
          <p:nvSpPr>
            <p:cNvPr id="674" name="Google Shape;674;p77"/>
            <p:cNvSpPr txBox="1"/>
            <p:nvPr/>
          </p:nvSpPr>
          <p:spPr>
            <a:xfrm>
              <a:off x="7421326" y="2240850"/>
              <a:ext cx="6729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3100"/>
                <a:t>*</a:t>
              </a:r>
              <a:endParaRPr sz="3100"/>
            </a:p>
          </p:txBody>
        </p:sp>
        <p:grpSp>
          <p:nvGrpSpPr>
            <p:cNvPr id="675" name="Google Shape;675;p77"/>
            <p:cNvGrpSpPr/>
            <p:nvPr/>
          </p:nvGrpSpPr>
          <p:grpSpPr>
            <a:xfrm>
              <a:off x="7421325" y="2631723"/>
              <a:ext cx="672900" cy="288077"/>
              <a:chOff x="7421325" y="2631723"/>
              <a:chExt cx="672900" cy="288077"/>
            </a:xfrm>
          </p:grpSpPr>
          <p:cxnSp>
            <p:nvCxnSpPr>
              <p:cNvPr id="676" name="Google Shape;676;p77"/>
              <p:cNvCxnSpPr/>
              <p:nvPr/>
            </p:nvCxnSpPr>
            <p:spPr>
              <a:xfrm rot="10800000" flipH="1">
                <a:off x="7421325" y="2648950"/>
                <a:ext cx="672900" cy="2400"/>
              </a:xfrm>
              <a:prstGeom prst="straightConnector1">
                <a:avLst/>
              </a:prstGeom>
              <a:noFill/>
              <a:ln w="38100" cap="flat" cmpd="sng">
                <a:solidFill>
                  <a:schemeClr val="dk2"/>
                </a:solidFill>
                <a:prstDash val="solid"/>
                <a:round/>
                <a:headEnd type="none" w="med" len="med"/>
                <a:tailEnd type="none" w="med" len="med"/>
              </a:ln>
            </p:spPr>
          </p:cxnSp>
          <p:cxnSp>
            <p:nvCxnSpPr>
              <p:cNvPr id="677" name="Google Shape;677;p77"/>
              <p:cNvCxnSpPr/>
              <p:nvPr/>
            </p:nvCxnSpPr>
            <p:spPr>
              <a:xfrm rot="10800000">
                <a:off x="7440639" y="2634200"/>
                <a:ext cx="0" cy="285600"/>
              </a:xfrm>
              <a:prstGeom prst="straightConnector1">
                <a:avLst/>
              </a:prstGeom>
              <a:noFill/>
              <a:ln w="38100" cap="flat" cmpd="sng">
                <a:solidFill>
                  <a:schemeClr val="dk2"/>
                </a:solidFill>
                <a:prstDash val="solid"/>
                <a:round/>
                <a:headEnd type="none" w="med" len="med"/>
                <a:tailEnd type="none" w="med" len="med"/>
              </a:ln>
            </p:spPr>
          </p:cxnSp>
          <p:cxnSp>
            <p:nvCxnSpPr>
              <p:cNvPr id="678" name="Google Shape;678;p77"/>
              <p:cNvCxnSpPr/>
              <p:nvPr/>
            </p:nvCxnSpPr>
            <p:spPr>
              <a:xfrm rot="10800000">
                <a:off x="8074986" y="2631723"/>
                <a:ext cx="0" cy="285600"/>
              </a:xfrm>
              <a:prstGeom prst="straightConnector1">
                <a:avLst/>
              </a:prstGeom>
              <a:noFill/>
              <a:ln w="38100" cap="flat" cmpd="sng">
                <a:solidFill>
                  <a:schemeClr val="dk2"/>
                </a:solidFill>
                <a:prstDash val="solid"/>
                <a:round/>
                <a:headEnd type="none" w="med" len="med"/>
                <a:tailEnd type="none" w="med" len="med"/>
              </a:ln>
            </p:spPr>
          </p:cxnSp>
        </p:grpSp>
      </p:grpSp>
      <p:sp>
        <p:nvSpPr>
          <p:cNvPr id="2" name="Rectángulo: esquinas redondeadas 1">
            <a:extLst>
              <a:ext uri="{FF2B5EF4-FFF2-40B4-BE49-F238E27FC236}">
                <a16:creationId xmlns:a16="http://schemas.microsoft.com/office/drawing/2014/main" id="{F6CC768D-58FC-1372-5E1D-1FA5C4B2E704}"/>
              </a:ext>
            </a:extLst>
          </p:cNvPr>
          <p:cNvSpPr/>
          <p:nvPr/>
        </p:nvSpPr>
        <p:spPr>
          <a:xfrm>
            <a:off x="1006387" y="3743325"/>
            <a:ext cx="533388" cy="116350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ángulo: esquinas redondeadas 2">
            <a:extLst>
              <a:ext uri="{FF2B5EF4-FFF2-40B4-BE49-F238E27FC236}">
                <a16:creationId xmlns:a16="http://schemas.microsoft.com/office/drawing/2014/main" id="{C7533AAD-77D2-48C3-84F6-340893A4613C}"/>
              </a:ext>
            </a:extLst>
          </p:cNvPr>
          <p:cNvSpPr/>
          <p:nvPr/>
        </p:nvSpPr>
        <p:spPr>
          <a:xfrm>
            <a:off x="438375" y="3562350"/>
            <a:ext cx="533388" cy="1340803"/>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esquinas redondeadas 3">
            <a:extLst>
              <a:ext uri="{FF2B5EF4-FFF2-40B4-BE49-F238E27FC236}">
                <a16:creationId xmlns:a16="http://schemas.microsoft.com/office/drawing/2014/main" id="{AFD4C17A-A84E-B2D0-B215-22F7B91D85CB}"/>
              </a:ext>
            </a:extLst>
          </p:cNvPr>
          <p:cNvSpPr/>
          <p:nvPr/>
        </p:nvSpPr>
        <p:spPr>
          <a:xfrm>
            <a:off x="2362200" y="2952750"/>
            <a:ext cx="533388" cy="1944559"/>
          </a:xfrm>
          <a:prstGeom prst="roundRect">
            <a:avLst/>
          </a:prstGeom>
          <a:solidFill>
            <a:srgbClr val="3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esquinas redondeadas 4">
            <a:extLst>
              <a:ext uri="{FF2B5EF4-FFF2-40B4-BE49-F238E27FC236}">
                <a16:creationId xmlns:a16="http://schemas.microsoft.com/office/drawing/2014/main" id="{C9104EDB-FD54-5E18-2BF2-963026E16A57}"/>
              </a:ext>
            </a:extLst>
          </p:cNvPr>
          <p:cNvSpPr/>
          <p:nvPr/>
        </p:nvSpPr>
        <p:spPr>
          <a:xfrm>
            <a:off x="1809750" y="3448052"/>
            <a:ext cx="533388" cy="1449257"/>
          </a:xfrm>
          <a:prstGeom prst="roundRect">
            <a:avLst/>
          </a:prstGeom>
          <a:solidFill>
            <a:srgbClr val="8CA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ector recto 5">
            <a:extLst>
              <a:ext uri="{FF2B5EF4-FFF2-40B4-BE49-F238E27FC236}">
                <a16:creationId xmlns:a16="http://schemas.microsoft.com/office/drawing/2014/main" id="{79172325-98E9-06B3-3F32-280DD620266D}"/>
              </a:ext>
            </a:extLst>
          </p:cNvPr>
          <p:cNvCxnSpPr/>
          <p:nvPr/>
        </p:nvCxnSpPr>
        <p:spPr>
          <a:xfrm>
            <a:off x="438150" y="4897309"/>
            <a:ext cx="26254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7CBBDFF4-A3AD-79D1-52AC-2DC462E60E7E}"/>
              </a:ext>
            </a:extLst>
          </p:cNvPr>
          <p:cNvCxnSpPr>
            <a:cxnSpLocks/>
          </p:cNvCxnSpPr>
          <p:nvPr/>
        </p:nvCxnSpPr>
        <p:spPr>
          <a:xfrm flipV="1">
            <a:off x="438150" y="1345975"/>
            <a:ext cx="0" cy="35527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48A1CF19-9C99-BAE1-5878-D2FC88F59767}"/>
              </a:ext>
            </a:extLst>
          </p:cNvPr>
          <p:cNvSpPr txBox="1"/>
          <p:nvPr/>
        </p:nvSpPr>
        <p:spPr>
          <a:xfrm>
            <a:off x="1654314" y="4893702"/>
            <a:ext cx="1415772" cy="261610"/>
          </a:xfrm>
          <a:prstGeom prst="rect">
            <a:avLst/>
          </a:prstGeom>
          <a:noFill/>
        </p:spPr>
        <p:txBody>
          <a:bodyPr wrap="none" rtlCol="0">
            <a:spAutoFit/>
          </a:bodyPr>
          <a:lstStyle/>
          <a:p>
            <a:r>
              <a:rPr lang="en-US" sz="1100" dirty="0"/>
              <a:t>55% sampling point</a:t>
            </a:r>
            <a:endParaRPr lang="en-US" dirty="0"/>
          </a:p>
        </p:txBody>
      </p:sp>
      <p:sp>
        <p:nvSpPr>
          <p:cNvPr id="9" name="CuadroTexto 8">
            <a:extLst>
              <a:ext uri="{FF2B5EF4-FFF2-40B4-BE49-F238E27FC236}">
                <a16:creationId xmlns:a16="http://schemas.microsoft.com/office/drawing/2014/main" id="{F9CADC5F-346D-99B2-FA64-86D4B852498A}"/>
              </a:ext>
            </a:extLst>
          </p:cNvPr>
          <p:cNvSpPr txBox="1"/>
          <p:nvPr/>
        </p:nvSpPr>
        <p:spPr>
          <a:xfrm rot="16200000">
            <a:off x="-599004" y="3105926"/>
            <a:ext cx="1346844" cy="246221"/>
          </a:xfrm>
          <a:prstGeom prst="rect">
            <a:avLst/>
          </a:prstGeom>
          <a:noFill/>
        </p:spPr>
        <p:txBody>
          <a:bodyPr wrap="none" rtlCol="0">
            <a:spAutoFit/>
          </a:bodyPr>
          <a:lstStyle/>
          <a:p>
            <a:r>
              <a:rPr lang="en-US" sz="1000" dirty="0"/>
              <a:t>Percentage of errors</a:t>
            </a:r>
          </a:p>
        </p:txBody>
      </p:sp>
      <p:sp>
        <p:nvSpPr>
          <p:cNvPr id="10" name="CuadroTexto 9">
            <a:extLst>
              <a:ext uri="{FF2B5EF4-FFF2-40B4-BE49-F238E27FC236}">
                <a16:creationId xmlns:a16="http://schemas.microsoft.com/office/drawing/2014/main" id="{9E281CD3-C3DC-913F-E052-548AB887D9A0}"/>
              </a:ext>
            </a:extLst>
          </p:cNvPr>
          <p:cNvSpPr txBox="1"/>
          <p:nvPr/>
        </p:nvSpPr>
        <p:spPr>
          <a:xfrm>
            <a:off x="156687" y="4749438"/>
            <a:ext cx="284052" cy="307777"/>
          </a:xfrm>
          <a:prstGeom prst="rect">
            <a:avLst/>
          </a:prstGeom>
          <a:noFill/>
        </p:spPr>
        <p:txBody>
          <a:bodyPr wrap="none" rtlCol="0">
            <a:spAutoFit/>
          </a:bodyPr>
          <a:lstStyle/>
          <a:p>
            <a:r>
              <a:rPr lang="en-US" dirty="0"/>
              <a:t>0</a:t>
            </a:r>
          </a:p>
        </p:txBody>
      </p:sp>
      <p:sp>
        <p:nvSpPr>
          <p:cNvPr id="11" name="CuadroTexto 10">
            <a:extLst>
              <a:ext uri="{FF2B5EF4-FFF2-40B4-BE49-F238E27FC236}">
                <a16:creationId xmlns:a16="http://schemas.microsoft.com/office/drawing/2014/main" id="{514B67FC-3553-1C53-C114-4FBA060571F3}"/>
              </a:ext>
            </a:extLst>
          </p:cNvPr>
          <p:cNvSpPr txBox="1"/>
          <p:nvPr/>
        </p:nvSpPr>
        <p:spPr>
          <a:xfrm>
            <a:off x="54712" y="3899592"/>
            <a:ext cx="383438" cy="307777"/>
          </a:xfrm>
          <a:prstGeom prst="rect">
            <a:avLst/>
          </a:prstGeom>
          <a:noFill/>
        </p:spPr>
        <p:txBody>
          <a:bodyPr wrap="none" rtlCol="0">
            <a:spAutoFit/>
          </a:bodyPr>
          <a:lstStyle/>
          <a:p>
            <a:r>
              <a:rPr lang="en-US" dirty="0"/>
              <a:t>25</a:t>
            </a:r>
          </a:p>
        </p:txBody>
      </p:sp>
      <p:sp>
        <p:nvSpPr>
          <p:cNvPr id="12" name="CuadroTexto 11">
            <a:extLst>
              <a:ext uri="{FF2B5EF4-FFF2-40B4-BE49-F238E27FC236}">
                <a16:creationId xmlns:a16="http://schemas.microsoft.com/office/drawing/2014/main" id="{0EF00CBB-AFE3-8DE5-47E5-8F6A900E26C8}"/>
              </a:ext>
            </a:extLst>
          </p:cNvPr>
          <p:cNvSpPr txBox="1"/>
          <p:nvPr/>
        </p:nvSpPr>
        <p:spPr>
          <a:xfrm>
            <a:off x="61253" y="3049746"/>
            <a:ext cx="383438" cy="307777"/>
          </a:xfrm>
          <a:prstGeom prst="rect">
            <a:avLst/>
          </a:prstGeom>
          <a:noFill/>
        </p:spPr>
        <p:txBody>
          <a:bodyPr wrap="none" rtlCol="0">
            <a:spAutoFit/>
          </a:bodyPr>
          <a:lstStyle/>
          <a:p>
            <a:r>
              <a:rPr lang="en-US" dirty="0"/>
              <a:t>50</a:t>
            </a:r>
          </a:p>
        </p:txBody>
      </p:sp>
      <p:sp>
        <p:nvSpPr>
          <p:cNvPr id="13" name="CuadroTexto 12">
            <a:extLst>
              <a:ext uri="{FF2B5EF4-FFF2-40B4-BE49-F238E27FC236}">
                <a16:creationId xmlns:a16="http://schemas.microsoft.com/office/drawing/2014/main" id="{EB5FA720-F3C2-FC88-6BFD-C1FF94C88EB4}"/>
              </a:ext>
            </a:extLst>
          </p:cNvPr>
          <p:cNvSpPr txBox="1"/>
          <p:nvPr/>
        </p:nvSpPr>
        <p:spPr>
          <a:xfrm>
            <a:off x="78927" y="2199900"/>
            <a:ext cx="383438" cy="307777"/>
          </a:xfrm>
          <a:prstGeom prst="rect">
            <a:avLst/>
          </a:prstGeom>
          <a:noFill/>
        </p:spPr>
        <p:txBody>
          <a:bodyPr wrap="none" rtlCol="0">
            <a:spAutoFit/>
          </a:bodyPr>
          <a:lstStyle/>
          <a:p>
            <a:r>
              <a:rPr lang="en-US" dirty="0"/>
              <a:t>75</a:t>
            </a:r>
          </a:p>
        </p:txBody>
      </p:sp>
      <p:sp>
        <p:nvSpPr>
          <p:cNvPr id="14" name="CuadroTexto 13">
            <a:extLst>
              <a:ext uri="{FF2B5EF4-FFF2-40B4-BE49-F238E27FC236}">
                <a16:creationId xmlns:a16="http://schemas.microsoft.com/office/drawing/2014/main" id="{4DA61AE5-CF56-1E84-B82D-6C72AE2021C7}"/>
              </a:ext>
            </a:extLst>
          </p:cNvPr>
          <p:cNvSpPr txBox="1"/>
          <p:nvPr/>
        </p:nvSpPr>
        <p:spPr>
          <a:xfrm>
            <a:off x="-20459" y="1374215"/>
            <a:ext cx="482824" cy="307777"/>
          </a:xfrm>
          <a:prstGeom prst="rect">
            <a:avLst/>
          </a:prstGeom>
          <a:noFill/>
        </p:spPr>
        <p:txBody>
          <a:bodyPr wrap="none" rtlCol="0">
            <a:spAutoFit/>
          </a:bodyPr>
          <a:lstStyle/>
          <a:p>
            <a:r>
              <a:rPr lang="en-US" dirty="0"/>
              <a:t>100</a:t>
            </a:r>
          </a:p>
        </p:txBody>
      </p:sp>
      <p:sp>
        <p:nvSpPr>
          <p:cNvPr id="21" name="CuadroTexto 20">
            <a:extLst>
              <a:ext uri="{FF2B5EF4-FFF2-40B4-BE49-F238E27FC236}">
                <a16:creationId xmlns:a16="http://schemas.microsoft.com/office/drawing/2014/main" id="{C437EFC5-2AB4-E1F5-35F5-B9A74115A2CB}"/>
              </a:ext>
            </a:extLst>
          </p:cNvPr>
          <p:cNvSpPr txBox="1"/>
          <p:nvPr/>
        </p:nvSpPr>
        <p:spPr>
          <a:xfrm>
            <a:off x="323645" y="4893702"/>
            <a:ext cx="1415772" cy="261610"/>
          </a:xfrm>
          <a:prstGeom prst="rect">
            <a:avLst/>
          </a:prstGeom>
          <a:noFill/>
        </p:spPr>
        <p:txBody>
          <a:bodyPr wrap="none" rtlCol="0">
            <a:spAutoFit/>
          </a:bodyPr>
          <a:lstStyle/>
          <a:p>
            <a:r>
              <a:rPr lang="en-US" sz="1100" dirty="0"/>
              <a:t>45% sampling point</a:t>
            </a:r>
            <a:endParaRPr lang="en-US" dirty="0"/>
          </a:p>
        </p:txBody>
      </p:sp>
      <p:cxnSp>
        <p:nvCxnSpPr>
          <p:cNvPr id="22" name="Conector recto 21">
            <a:extLst>
              <a:ext uri="{FF2B5EF4-FFF2-40B4-BE49-F238E27FC236}">
                <a16:creationId xmlns:a16="http://schemas.microsoft.com/office/drawing/2014/main" id="{7D3B8394-F632-671F-0CE6-3B9F37273CEF}"/>
              </a:ext>
            </a:extLst>
          </p:cNvPr>
          <p:cNvCxnSpPr/>
          <p:nvPr/>
        </p:nvCxnSpPr>
        <p:spPr>
          <a:xfrm flipV="1">
            <a:off x="1682267" y="1345975"/>
            <a:ext cx="0" cy="354772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07C4AE33-36AB-1C71-27D8-08719B0235B9}"/>
              </a:ext>
            </a:extLst>
          </p:cNvPr>
          <p:cNvCxnSpPr>
            <a:cxnSpLocks/>
          </p:cNvCxnSpPr>
          <p:nvPr/>
        </p:nvCxnSpPr>
        <p:spPr>
          <a:xfrm flipV="1">
            <a:off x="3448050" y="1345975"/>
            <a:ext cx="0" cy="35527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CuadroTexto 43">
            <a:extLst>
              <a:ext uri="{FF2B5EF4-FFF2-40B4-BE49-F238E27FC236}">
                <a16:creationId xmlns:a16="http://schemas.microsoft.com/office/drawing/2014/main" id="{4F0B4584-AE7E-6792-9BB7-F09BE00C3E53}"/>
              </a:ext>
            </a:extLst>
          </p:cNvPr>
          <p:cNvSpPr txBox="1"/>
          <p:nvPr/>
        </p:nvSpPr>
        <p:spPr>
          <a:xfrm>
            <a:off x="4664214" y="4893702"/>
            <a:ext cx="1415772" cy="261610"/>
          </a:xfrm>
          <a:prstGeom prst="rect">
            <a:avLst/>
          </a:prstGeom>
          <a:noFill/>
        </p:spPr>
        <p:txBody>
          <a:bodyPr wrap="none" rtlCol="0">
            <a:spAutoFit/>
          </a:bodyPr>
          <a:lstStyle/>
          <a:p>
            <a:r>
              <a:rPr lang="en-US" sz="1100" dirty="0"/>
              <a:t>55% sampling point</a:t>
            </a:r>
            <a:endParaRPr lang="en-US" dirty="0"/>
          </a:p>
        </p:txBody>
      </p:sp>
      <p:sp>
        <p:nvSpPr>
          <p:cNvPr id="46" name="CuadroTexto 45">
            <a:extLst>
              <a:ext uri="{FF2B5EF4-FFF2-40B4-BE49-F238E27FC236}">
                <a16:creationId xmlns:a16="http://schemas.microsoft.com/office/drawing/2014/main" id="{5F227048-C209-87B4-D3D8-358156A5F9D0}"/>
              </a:ext>
            </a:extLst>
          </p:cNvPr>
          <p:cNvSpPr txBox="1"/>
          <p:nvPr/>
        </p:nvSpPr>
        <p:spPr>
          <a:xfrm>
            <a:off x="3166587" y="4749438"/>
            <a:ext cx="284052" cy="307777"/>
          </a:xfrm>
          <a:prstGeom prst="rect">
            <a:avLst/>
          </a:prstGeom>
          <a:noFill/>
        </p:spPr>
        <p:txBody>
          <a:bodyPr wrap="none" rtlCol="0">
            <a:spAutoFit/>
          </a:bodyPr>
          <a:lstStyle/>
          <a:p>
            <a:r>
              <a:rPr lang="en-US" dirty="0"/>
              <a:t>0</a:t>
            </a:r>
          </a:p>
        </p:txBody>
      </p:sp>
      <p:sp>
        <p:nvSpPr>
          <p:cNvPr id="47" name="CuadroTexto 46">
            <a:extLst>
              <a:ext uri="{FF2B5EF4-FFF2-40B4-BE49-F238E27FC236}">
                <a16:creationId xmlns:a16="http://schemas.microsoft.com/office/drawing/2014/main" id="{D371D415-7932-37C4-AEA5-10D534F9C58F}"/>
              </a:ext>
            </a:extLst>
          </p:cNvPr>
          <p:cNvSpPr txBox="1"/>
          <p:nvPr/>
        </p:nvSpPr>
        <p:spPr>
          <a:xfrm>
            <a:off x="3064612" y="3899592"/>
            <a:ext cx="383438" cy="307777"/>
          </a:xfrm>
          <a:prstGeom prst="rect">
            <a:avLst/>
          </a:prstGeom>
          <a:noFill/>
        </p:spPr>
        <p:txBody>
          <a:bodyPr wrap="none" rtlCol="0">
            <a:spAutoFit/>
          </a:bodyPr>
          <a:lstStyle/>
          <a:p>
            <a:r>
              <a:rPr lang="en-US" dirty="0"/>
              <a:t>25</a:t>
            </a:r>
          </a:p>
        </p:txBody>
      </p:sp>
      <p:sp>
        <p:nvSpPr>
          <p:cNvPr id="48" name="CuadroTexto 47">
            <a:extLst>
              <a:ext uri="{FF2B5EF4-FFF2-40B4-BE49-F238E27FC236}">
                <a16:creationId xmlns:a16="http://schemas.microsoft.com/office/drawing/2014/main" id="{321ED388-C8DE-A6C8-0215-D590408FF62B}"/>
              </a:ext>
            </a:extLst>
          </p:cNvPr>
          <p:cNvSpPr txBox="1"/>
          <p:nvPr/>
        </p:nvSpPr>
        <p:spPr>
          <a:xfrm>
            <a:off x="3071153" y="3049746"/>
            <a:ext cx="383438" cy="307777"/>
          </a:xfrm>
          <a:prstGeom prst="rect">
            <a:avLst/>
          </a:prstGeom>
          <a:noFill/>
        </p:spPr>
        <p:txBody>
          <a:bodyPr wrap="none" rtlCol="0">
            <a:spAutoFit/>
          </a:bodyPr>
          <a:lstStyle/>
          <a:p>
            <a:r>
              <a:rPr lang="en-US" dirty="0"/>
              <a:t>50</a:t>
            </a:r>
          </a:p>
        </p:txBody>
      </p:sp>
      <p:sp>
        <p:nvSpPr>
          <p:cNvPr id="49" name="CuadroTexto 48">
            <a:extLst>
              <a:ext uri="{FF2B5EF4-FFF2-40B4-BE49-F238E27FC236}">
                <a16:creationId xmlns:a16="http://schemas.microsoft.com/office/drawing/2014/main" id="{11866FBF-EF3A-D1EC-83A7-28BD3B2F66AD}"/>
              </a:ext>
            </a:extLst>
          </p:cNvPr>
          <p:cNvSpPr txBox="1"/>
          <p:nvPr/>
        </p:nvSpPr>
        <p:spPr>
          <a:xfrm>
            <a:off x="3088827" y="2199900"/>
            <a:ext cx="383438" cy="307777"/>
          </a:xfrm>
          <a:prstGeom prst="rect">
            <a:avLst/>
          </a:prstGeom>
          <a:noFill/>
        </p:spPr>
        <p:txBody>
          <a:bodyPr wrap="none" rtlCol="0">
            <a:spAutoFit/>
          </a:bodyPr>
          <a:lstStyle/>
          <a:p>
            <a:r>
              <a:rPr lang="en-US" dirty="0"/>
              <a:t>75</a:t>
            </a:r>
          </a:p>
        </p:txBody>
      </p:sp>
      <p:sp>
        <p:nvSpPr>
          <p:cNvPr id="50" name="CuadroTexto 49">
            <a:extLst>
              <a:ext uri="{FF2B5EF4-FFF2-40B4-BE49-F238E27FC236}">
                <a16:creationId xmlns:a16="http://schemas.microsoft.com/office/drawing/2014/main" id="{D672FD10-6608-635F-4210-2CD221181AF3}"/>
              </a:ext>
            </a:extLst>
          </p:cNvPr>
          <p:cNvSpPr txBox="1"/>
          <p:nvPr/>
        </p:nvSpPr>
        <p:spPr>
          <a:xfrm>
            <a:off x="3075166" y="1393265"/>
            <a:ext cx="482824" cy="307777"/>
          </a:xfrm>
          <a:prstGeom prst="rect">
            <a:avLst/>
          </a:prstGeom>
          <a:noFill/>
        </p:spPr>
        <p:txBody>
          <a:bodyPr wrap="none" rtlCol="0">
            <a:spAutoFit/>
          </a:bodyPr>
          <a:lstStyle/>
          <a:p>
            <a:r>
              <a:rPr lang="en-US" dirty="0"/>
              <a:t>100</a:t>
            </a:r>
          </a:p>
        </p:txBody>
      </p:sp>
      <p:sp>
        <p:nvSpPr>
          <p:cNvPr id="51" name="CuadroTexto 50">
            <a:extLst>
              <a:ext uri="{FF2B5EF4-FFF2-40B4-BE49-F238E27FC236}">
                <a16:creationId xmlns:a16="http://schemas.microsoft.com/office/drawing/2014/main" id="{B6704BF8-DB31-5FCE-CA0C-9E1AA0026C2E}"/>
              </a:ext>
            </a:extLst>
          </p:cNvPr>
          <p:cNvSpPr txBox="1"/>
          <p:nvPr/>
        </p:nvSpPr>
        <p:spPr>
          <a:xfrm>
            <a:off x="3333545" y="4893702"/>
            <a:ext cx="1415772" cy="261610"/>
          </a:xfrm>
          <a:prstGeom prst="rect">
            <a:avLst/>
          </a:prstGeom>
          <a:noFill/>
        </p:spPr>
        <p:txBody>
          <a:bodyPr wrap="none" rtlCol="0">
            <a:spAutoFit/>
          </a:bodyPr>
          <a:lstStyle/>
          <a:p>
            <a:r>
              <a:rPr lang="en-US" sz="1100" dirty="0"/>
              <a:t>45% sampling point</a:t>
            </a:r>
            <a:endParaRPr lang="en-US" dirty="0"/>
          </a:p>
        </p:txBody>
      </p:sp>
      <p:cxnSp>
        <p:nvCxnSpPr>
          <p:cNvPr id="52" name="Conector recto 51">
            <a:extLst>
              <a:ext uri="{FF2B5EF4-FFF2-40B4-BE49-F238E27FC236}">
                <a16:creationId xmlns:a16="http://schemas.microsoft.com/office/drawing/2014/main" id="{DE7858E0-B8AC-B6FD-E746-8D06AC48D7C3}"/>
              </a:ext>
            </a:extLst>
          </p:cNvPr>
          <p:cNvCxnSpPr/>
          <p:nvPr/>
        </p:nvCxnSpPr>
        <p:spPr>
          <a:xfrm flipV="1">
            <a:off x="4692167" y="1345975"/>
            <a:ext cx="0" cy="354772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DF48BD23-6B00-3A0E-99FF-80D6CF800ACD}"/>
              </a:ext>
            </a:extLst>
          </p:cNvPr>
          <p:cNvCxnSpPr/>
          <p:nvPr/>
        </p:nvCxnSpPr>
        <p:spPr>
          <a:xfrm>
            <a:off x="3429000" y="4878259"/>
            <a:ext cx="26254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C86010C4-1395-E171-9BE9-32EEE9803CDE}"/>
              </a:ext>
            </a:extLst>
          </p:cNvPr>
          <p:cNvCxnSpPr/>
          <p:nvPr/>
        </p:nvCxnSpPr>
        <p:spPr>
          <a:xfrm flipV="1">
            <a:off x="1800219" y="1841326"/>
            <a:ext cx="1085838" cy="633373"/>
          </a:xfrm>
          <a:prstGeom prst="straightConnector1">
            <a:avLst/>
          </a:prstGeom>
          <a:ln w="44450">
            <a:solidFill>
              <a:srgbClr val="3767AF"/>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6AEF3C25-3A27-69DE-8D6B-1C423C39708B}"/>
              </a:ext>
            </a:extLst>
          </p:cNvPr>
          <p:cNvSpPr txBox="1"/>
          <p:nvPr/>
        </p:nvSpPr>
        <p:spPr>
          <a:xfrm rot="19743925">
            <a:off x="1608894" y="1768189"/>
            <a:ext cx="1487908" cy="307777"/>
          </a:xfrm>
          <a:prstGeom prst="rect">
            <a:avLst/>
          </a:prstGeom>
          <a:noFill/>
        </p:spPr>
        <p:txBody>
          <a:bodyPr wrap="none" rtlCol="0">
            <a:spAutoFit/>
          </a:bodyPr>
          <a:lstStyle/>
          <a:p>
            <a:r>
              <a:rPr lang="en-US" b="1" dirty="0">
                <a:solidFill>
                  <a:srgbClr val="3767AF"/>
                </a:solidFill>
                <a:latin typeface="Ink Free" panose="03080402000500000000" pitchFamily="66" charset="0"/>
              </a:rPr>
              <a:t>Underestimation</a:t>
            </a:r>
          </a:p>
        </p:txBody>
      </p:sp>
      <p:cxnSp>
        <p:nvCxnSpPr>
          <p:cNvPr id="25" name="Conector recto de flecha 24">
            <a:extLst>
              <a:ext uri="{FF2B5EF4-FFF2-40B4-BE49-F238E27FC236}">
                <a16:creationId xmlns:a16="http://schemas.microsoft.com/office/drawing/2014/main" id="{0A6BEB05-9DB6-7AD7-22E3-479EF3BF15EA}"/>
              </a:ext>
            </a:extLst>
          </p:cNvPr>
          <p:cNvCxnSpPr>
            <a:cxnSpLocks/>
          </p:cNvCxnSpPr>
          <p:nvPr/>
        </p:nvCxnSpPr>
        <p:spPr>
          <a:xfrm>
            <a:off x="502927" y="1992315"/>
            <a:ext cx="1073598" cy="493924"/>
          </a:xfrm>
          <a:prstGeom prst="straightConnector1">
            <a:avLst/>
          </a:prstGeom>
          <a:ln w="44450">
            <a:solidFill>
              <a:srgbClr val="8CA4D1"/>
            </a:solidFill>
            <a:tailEnd type="triangle"/>
          </a:ln>
        </p:spPr>
        <p:style>
          <a:lnRef idx="1">
            <a:schemeClr val="accent1"/>
          </a:lnRef>
          <a:fillRef idx="0">
            <a:schemeClr val="accent1"/>
          </a:fillRef>
          <a:effectRef idx="0">
            <a:schemeClr val="accent1"/>
          </a:effectRef>
          <a:fontRef idx="minor">
            <a:schemeClr val="tx1"/>
          </a:fontRef>
        </p:style>
      </p:cxnSp>
      <p:sp>
        <p:nvSpPr>
          <p:cNvPr id="26" name="CuadroTexto 25">
            <a:extLst>
              <a:ext uri="{FF2B5EF4-FFF2-40B4-BE49-F238E27FC236}">
                <a16:creationId xmlns:a16="http://schemas.microsoft.com/office/drawing/2014/main" id="{23572ED2-2E26-FB40-78FF-DA840791019F}"/>
              </a:ext>
            </a:extLst>
          </p:cNvPr>
          <p:cNvSpPr txBox="1"/>
          <p:nvPr/>
        </p:nvSpPr>
        <p:spPr>
          <a:xfrm rot="1447326">
            <a:off x="394699" y="1911517"/>
            <a:ext cx="1375698" cy="307777"/>
          </a:xfrm>
          <a:prstGeom prst="rect">
            <a:avLst/>
          </a:prstGeom>
          <a:noFill/>
        </p:spPr>
        <p:txBody>
          <a:bodyPr wrap="none" rtlCol="0">
            <a:spAutoFit/>
          </a:bodyPr>
          <a:lstStyle/>
          <a:p>
            <a:r>
              <a:rPr lang="en-US" b="1" dirty="0">
                <a:solidFill>
                  <a:srgbClr val="8CA4D1"/>
                </a:solidFill>
                <a:latin typeface="Ink Free" panose="03080402000500000000" pitchFamily="66" charset="0"/>
              </a:rPr>
              <a:t>Overestimation</a:t>
            </a:r>
          </a:p>
        </p:txBody>
      </p:sp>
      <p:grpSp>
        <p:nvGrpSpPr>
          <p:cNvPr id="27" name="Google Shape;606;p74">
            <a:extLst>
              <a:ext uri="{FF2B5EF4-FFF2-40B4-BE49-F238E27FC236}">
                <a16:creationId xmlns:a16="http://schemas.microsoft.com/office/drawing/2014/main" id="{D7A36897-7433-1F68-D488-7D7404EE27E3}"/>
              </a:ext>
            </a:extLst>
          </p:cNvPr>
          <p:cNvGrpSpPr/>
          <p:nvPr/>
        </p:nvGrpSpPr>
        <p:grpSpPr>
          <a:xfrm>
            <a:off x="2025749" y="2236363"/>
            <a:ext cx="672901" cy="678950"/>
            <a:chOff x="7421325" y="2240850"/>
            <a:chExt cx="672901" cy="678950"/>
          </a:xfrm>
        </p:grpSpPr>
        <p:sp>
          <p:nvSpPr>
            <p:cNvPr id="28" name="Google Shape;607;p74">
              <a:extLst>
                <a:ext uri="{FF2B5EF4-FFF2-40B4-BE49-F238E27FC236}">
                  <a16:creationId xmlns:a16="http://schemas.microsoft.com/office/drawing/2014/main" id="{16C7B598-7063-67BF-25E5-C1D087766857}"/>
                </a:ext>
              </a:extLst>
            </p:cNvPr>
            <p:cNvSpPr txBox="1"/>
            <p:nvPr/>
          </p:nvSpPr>
          <p:spPr>
            <a:xfrm>
              <a:off x="7421326" y="2240850"/>
              <a:ext cx="6729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3100"/>
                <a:t>*</a:t>
              </a:r>
              <a:endParaRPr sz="3100"/>
            </a:p>
          </p:txBody>
        </p:sp>
        <p:grpSp>
          <p:nvGrpSpPr>
            <p:cNvPr id="29" name="Google Shape;608;p74">
              <a:extLst>
                <a:ext uri="{FF2B5EF4-FFF2-40B4-BE49-F238E27FC236}">
                  <a16:creationId xmlns:a16="http://schemas.microsoft.com/office/drawing/2014/main" id="{9DCE36EF-6B0B-DF69-1F2F-E5A29FC9DBFC}"/>
                </a:ext>
              </a:extLst>
            </p:cNvPr>
            <p:cNvGrpSpPr/>
            <p:nvPr/>
          </p:nvGrpSpPr>
          <p:grpSpPr>
            <a:xfrm>
              <a:off x="7421325" y="2631723"/>
              <a:ext cx="672900" cy="288077"/>
              <a:chOff x="7421325" y="2631723"/>
              <a:chExt cx="672900" cy="288077"/>
            </a:xfrm>
          </p:grpSpPr>
          <p:cxnSp>
            <p:nvCxnSpPr>
              <p:cNvPr id="30" name="Google Shape;609;p74">
                <a:extLst>
                  <a:ext uri="{FF2B5EF4-FFF2-40B4-BE49-F238E27FC236}">
                    <a16:creationId xmlns:a16="http://schemas.microsoft.com/office/drawing/2014/main" id="{34E4099F-A597-319E-27F6-B21086A20106}"/>
                  </a:ext>
                </a:extLst>
              </p:cNvPr>
              <p:cNvCxnSpPr/>
              <p:nvPr/>
            </p:nvCxnSpPr>
            <p:spPr>
              <a:xfrm rot="10800000" flipH="1">
                <a:off x="7421325" y="2648950"/>
                <a:ext cx="672900" cy="2400"/>
              </a:xfrm>
              <a:prstGeom prst="straightConnector1">
                <a:avLst/>
              </a:prstGeom>
              <a:noFill/>
              <a:ln w="38100" cap="flat" cmpd="sng">
                <a:solidFill>
                  <a:schemeClr val="dk2"/>
                </a:solidFill>
                <a:prstDash val="solid"/>
                <a:round/>
                <a:headEnd type="none" w="med" len="med"/>
                <a:tailEnd type="none" w="med" len="med"/>
              </a:ln>
            </p:spPr>
          </p:cxnSp>
          <p:cxnSp>
            <p:nvCxnSpPr>
              <p:cNvPr id="31" name="Google Shape;610;p74">
                <a:extLst>
                  <a:ext uri="{FF2B5EF4-FFF2-40B4-BE49-F238E27FC236}">
                    <a16:creationId xmlns:a16="http://schemas.microsoft.com/office/drawing/2014/main" id="{5A0B11F0-1218-2D9E-6278-13E822591662}"/>
                  </a:ext>
                </a:extLst>
              </p:cNvPr>
              <p:cNvCxnSpPr/>
              <p:nvPr/>
            </p:nvCxnSpPr>
            <p:spPr>
              <a:xfrm rot="10800000">
                <a:off x="7440639" y="2634200"/>
                <a:ext cx="0" cy="285600"/>
              </a:xfrm>
              <a:prstGeom prst="straightConnector1">
                <a:avLst/>
              </a:prstGeom>
              <a:noFill/>
              <a:ln w="38100" cap="flat" cmpd="sng">
                <a:solidFill>
                  <a:schemeClr val="dk2"/>
                </a:solidFill>
                <a:prstDash val="solid"/>
                <a:round/>
                <a:headEnd type="none" w="med" len="med"/>
                <a:tailEnd type="none" w="med" len="med"/>
              </a:ln>
            </p:spPr>
          </p:cxnSp>
          <p:cxnSp>
            <p:nvCxnSpPr>
              <p:cNvPr id="32" name="Google Shape;611;p74">
                <a:extLst>
                  <a:ext uri="{FF2B5EF4-FFF2-40B4-BE49-F238E27FC236}">
                    <a16:creationId xmlns:a16="http://schemas.microsoft.com/office/drawing/2014/main" id="{E33C59D2-E43E-74FD-D6AB-C58E925B62FD}"/>
                  </a:ext>
                </a:extLst>
              </p:cNvPr>
              <p:cNvCxnSpPr/>
              <p:nvPr/>
            </p:nvCxnSpPr>
            <p:spPr>
              <a:xfrm rot="10800000">
                <a:off x="8074986" y="2631723"/>
                <a:ext cx="0" cy="285600"/>
              </a:xfrm>
              <a:prstGeom prst="straightConnector1">
                <a:avLst/>
              </a:prstGeom>
              <a:noFill/>
              <a:ln w="38100" cap="flat" cmpd="sng">
                <a:solidFill>
                  <a:schemeClr val="dk2"/>
                </a:solidFill>
                <a:prstDash val="solid"/>
                <a:round/>
                <a:headEnd type="none" w="med" len="med"/>
                <a:tailEnd type="none" w="med" len="med"/>
              </a:ln>
            </p:spPr>
          </p:cxnSp>
        </p:grpSp>
      </p:grpSp>
      <p:cxnSp>
        <p:nvCxnSpPr>
          <p:cNvPr id="33" name="Conector recto de flecha 32">
            <a:extLst>
              <a:ext uri="{FF2B5EF4-FFF2-40B4-BE49-F238E27FC236}">
                <a16:creationId xmlns:a16="http://schemas.microsoft.com/office/drawing/2014/main" id="{63B70692-8923-C2E7-27ED-48E966121E2B}"/>
              </a:ext>
            </a:extLst>
          </p:cNvPr>
          <p:cNvCxnSpPr/>
          <p:nvPr/>
        </p:nvCxnSpPr>
        <p:spPr>
          <a:xfrm flipV="1">
            <a:off x="4810119" y="1774651"/>
            <a:ext cx="1085838" cy="633373"/>
          </a:xfrm>
          <a:prstGeom prst="straightConnector1">
            <a:avLst/>
          </a:prstGeom>
          <a:ln w="44450">
            <a:solidFill>
              <a:srgbClr val="FF8D3C"/>
            </a:solidFill>
            <a:tailEnd type="triangle"/>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4720FEFC-F157-B426-B1BB-2F057F077D8D}"/>
              </a:ext>
            </a:extLst>
          </p:cNvPr>
          <p:cNvSpPr txBox="1"/>
          <p:nvPr/>
        </p:nvSpPr>
        <p:spPr>
          <a:xfrm rot="19743925">
            <a:off x="4618794" y="1701514"/>
            <a:ext cx="1487908" cy="307777"/>
          </a:xfrm>
          <a:prstGeom prst="rect">
            <a:avLst/>
          </a:prstGeom>
          <a:noFill/>
        </p:spPr>
        <p:txBody>
          <a:bodyPr wrap="none" rtlCol="0">
            <a:spAutoFit/>
          </a:bodyPr>
          <a:lstStyle/>
          <a:p>
            <a:r>
              <a:rPr lang="en-US" b="1" dirty="0">
                <a:solidFill>
                  <a:srgbClr val="FF8D3C"/>
                </a:solidFill>
                <a:latin typeface="Ink Free" panose="03080402000500000000" pitchFamily="66" charset="0"/>
              </a:rPr>
              <a:t>Underestimation</a:t>
            </a:r>
          </a:p>
        </p:txBody>
      </p:sp>
      <p:cxnSp>
        <p:nvCxnSpPr>
          <p:cNvPr id="35" name="Conector recto de flecha 34">
            <a:extLst>
              <a:ext uri="{FF2B5EF4-FFF2-40B4-BE49-F238E27FC236}">
                <a16:creationId xmlns:a16="http://schemas.microsoft.com/office/drawing/2014/main" id="{5998D5FA-0D7A-3ACC-25AA-3BE2D91B1D38}"/>
              </a:ext>
            </a:extLst>
          </p:cNvPr>
          <p:cNvCxnSpPr>
            <a:cxnSpLocks/>
          </p:cNvCxnSpPr>
          <p:nvPr/>
        </p:nvCxnSpPr>
        <p:spPr>
          <a:xfrm>
            <a:off x="3512827" y="1925640"/>
            <a:ext cx="1073598" cy="493924"/>
          </a:xfrm>
          <a:prstGeom prst="straightConnector1">
            <a:avLst/>
          </a:prstGeom>
          <a:ln w="44450">
            <a:solidFill>
              <a:srgbClr val="FFAD77"/>
            </a:solidFill>
            <a:tailEnd type="triangle"/>
          </a:ln>
        </p:spPr>
        <p:style>
          <a:lnRef idx="1">
            <a:schemeClr val="accent1"/>
          </a:lnRef>
          <a:fillRef idx="0">
            <a:schemeClr val="accent1"/>
          </a:fillRef>
          <a:effectRef idx="0">
            <a:schemeClr val="accent1"/>
          </a:effectRef>
          <a:fontRef idx="minor">
            <a:schemeClr val="tx1"/>
          </a:fontRef>
        </p:style>
      </p:cxnSp>
      <p:sp>
        <p:nvSpPr>
          <p:cNvPr id="36" name="CuadroTexto 35">
            <a:extLst>
              <a:ext uri="{FF2B5EF4-FFF2-40B4-BE49-F238E27FC236}">
                <a16:creationId xmlns:a16="http://schemas.microsoft.com/office/drawing/2014/main" id="{9801646E-8E73-4CD4-0721-FC5579017CE2}"/>
              </a:ext>
            </a:extLst>
          </p:cNvPr>
          <p:cNvSpPr txBox="1"/>
          <p:nvPr/>
        </p:nvSpPr>
        <p:spPr>
          <a:xfrm rot="1447326">
            <a:off x="3404599" y="1844842"/>
            <a:ext cx="1375698" cy="307777"/>
          </a:xfrm>
          <a:prstGeom prst="rect">
            <a:avLst/>
          </a:prstGeom>
          <a:noFill/>
        </p:spPr>
        <p:txBody>
          <a:bodyPr wrap="none" rtlCol="0">
            <a:spAutoFit/>
          </a:bodyPr>
          <a:lstStyle/>
          <a:p>
            <a:r>
              <a:rPr lang="en-US" b="1" dirty="0">
                <a:solidFill>
                  <a:srgbClr val="FFAD77"/>
                </a:solidFill>
                <a:latin typeface="Ink Free" panose="03080402000500000000" pitchFamily="66" charset="0"/>
              </a:rPr>
              <a:t>Overestimation</a:t>
            </a:r>
          </a:p>
        </p:txBody>
      </p:sp>
      <p:grpSp>
        <p:nvGrpSpPr>
          <p:cNvPr id="19" name="Google Shape;667;p77">
            <a:extLst>
              <a:ext uri="{FF2B5EF4-FFF2-40B4-BE49-F238E27FC236}">
                <a16:creationId xmlns:a16="http://schemas.microsoft.com/office/drawing/2014/main" id="{EC69994E-8308-28B3-6CE7-1AD1B5C7F9E5}"/>
              </a:ext>
            </a:extLst>
          </p:cNvPr>
          <p:cNvGrpSpPr/>
          <p:nvPr/>
        </p:nvGrpSpPr>
        <p:grpSpPr>
          <a:xfrm>
            <a:off x="7991901" y="2400758"/>
            <a:ext cx="672901" cy="678950"/>
            <a:chOff x="7421325" y="2240850"/>
            <a:chExt cx="672901" cy="678950"/>
          </a:xfrm>
        </p:grpSpPr>
        <p:sp>
          <p:nvSpPr>
            <p:cNvPr id="20" name="Google Shape;668;p77">
              <a:extLst>
                <a:ext uri="{FF2B5EF4-FFF2-40B4-BE49-F238E27FC236}">
                  <a16:creationId xmlns:a16="http://schemas.microsoft.com/office/drawing/2014/main" id="{7F40FD41-0D81-76A8-4AC0-1A42BB58135F}"/>
                </a:ext>
              </a:extLst>
            </p:cNvPr>
            <p:cNvSpPr txBox="1"/>
            <p:nvPr/>
          </p:nvSpPr>
          <p:spPr>
            <a:xfrm>
              <a:off x="7421326" y="2240850"/>
              <a:ext cx="6729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3100"/>
                <a:t>*</a:t>
              </a:r>
              <a:endParaRPr sz="3100"/>
            </a:p>
          </p:txBody>
        </p:sp>
        <p:grpSp>
          <p:nvGrpSpPr>
            <p:cNvPr id="37" name="Google Shape;669;p77">
              <a:extLst>
                <a:ext uri="{FF2B5EF4-FFF2-40B4-BE49-F238E27FC236}">
                  <a16:creationId xmlns:a16="http://schemas.microsoft.com/office/drawing/2014/main" id="{872993C8-C55D-1E1F-C4C6-110DE161ADA8}"/>
                </a:ext>
              </a:extLst>
            </p:cNvPr>
            <p:cNvGrpSpPr/>
            <p:nvPr/>
          </p:nvGrpSpPr>
          <p:grpSpPr>
            <a:xfrm>
              <a:off x="7421325" y="2631723"/>
              <a:ext cx="672900" cy="288077"/>
              <a:chOff x="7421325" y="2631723"/>
              <a:chExt cx="672900" cy="288077"/>
            </a:xfrm>
          </p:grpSpPr>
          <p:cxnSp>
            <p:nvCxnSpPr>
              <p:cNvPr id="38" name="Google Shape;670;p77">
                <a:extLst>
                  <a:ext uri="{FF2B5EF4-FFF2-40B4-BE49-F238E27FC236}">
                    <a16:creationId xmlns:a16="http://schemas.microsoft.com/office/drawing/2014/main" id="{19555934-C158-03CC-8B0F-D72C6456D676}"/>
                  </a:ext>
                </a:extLst>
              </p:cNvPr>
              <p:cNvCxnSpPr/>
              <p:nvPr/>
            </p:nvCxnSpPr>
            <p:spPr>
              <a:xfrm rot="10800000" flipH="1">
                <a:off x="7421325" y="2648950"/>
                <a:ext cx="672900" cy="2400"/>
              </a:xfrm>
              <a:prstGeom prst="straightConnector1">
                <a:avLst/>
              </a:prstGeom>
              <a:noFill/>
              <a:ln w="38100" cap="flat" cmpd="sng">
                <a:solidFill>
                  <a:schemeClr val="dk2"/>
                </a:solidFill>
                <a:prstDash val="solid"/>
                <a:round/>
                <a:headEnd type="none" w="med" len="med"/>
                <a:tailEnd type="none" w="med" len="med"/>
              </a:ln>
            </p:spPr>
          </p:cxnSp>
          <p:cxnSp>
            <p:nvCxnSpPr>
              <p:cNvPr id="39" name="Google Shape;671;p77">
                <a:extLst>
                  <a:ext uri="{FF2B5EF4-FFF2-40B4-BE49-F238E27FC236}">
                    <a16:creationId xmlns:a16="http://schemas.microsoft.com/office/drawing/2014/main" id="{ED7B1A58-DD3F-C2D0-1C44-B5F64B0AB577}"/>
                  </a:ext>
                </a:extLst>
              </p:cNvPr>
              <p:cNvCxnSpPr/>
              <p:nvPr/>
            </p:nvCxnSpPr>
            <p:spPr>
              <a:xfrm rot="10800000">
                <a:off x="7440639" y="2634200"/>
                <a:ext cx="0" cy="285600"/>
              </a:xfrm>
              <a:prstGeom prst="straightConnector1">
                <a:avLst/>
              </a:prstGeom>
              <a:noFill/>
              <a:ln w="38100" cap="flat" cmpd="sng">
                <a:solidFill>
                  <a:schemeClr val="dk2"/>
                </a:solidFill>
                <a:prstDash val="solid"/>
                <a:round/>
                <a:headEnd type="none" w="med" len="med"/>
                <a:tailEnd type="none" w="med" len="med"/>
              </a:ln>
            </p:spPr>
          </p:cxnSp>
          <p:cxnSp>
            <p:nvCxnSpPr>
              <p:cNvPr id="40" name="Google Shape;672;p77">
                <a:extLst>
                  <a:ext uri="{FF2B5EF4-FFF2-40B4-BE49-F238E27FC236}">
                    <a16:creationId xmlns:a16="http://schemas.microsoft.com/office/drawing/2014/main" id="{F92141FA-0DA0-C421-E779-BA42718F946E}"/>
                  </a:ext>
                </a:extLst>
              </p:cNvPr>
              <p:cNvCxnSpPr/>
              <p:nvPr/>
            </p:nvCxnSpPr>
            <p:spPr>
              <a:xfrm rot="10800000">
                <a:off x="8074986" y="2631723"/>
                <a:ext cx="0" cy="285600"/>
              </a:xfrm>
              <a:prstGeom prst="straightConnector1">
                <a:avLst/>
              </a:prstGeom>
              <a:noFill/>
              <a:ln w="38100" cap="flat" cmpd="sng">
                <a:solidFill>
                  <a:schemeClr val="dk2"/>
                </a:solidFill>
                <a:prstDash val="solid"/>
                <a:round/>
                <a:headEnd type="none" w="med" len="med"/>
                <a:tailEnd type="none" w="med" len="med"/>
              </a:ln>
            </p:spPr>
          </p:cxnSp>
        </p:grpSp>
      </p:grpSp>
      <p:cxnSp>
        <p:nvCxnSpPr>
          <p:cNvPr id="62" name="Conector recto 61">
            <a:extLst>
              <a:ext uri="{FF2B5EF4-FFF2-40B4-BE49-F238E27FC236}">
                <a16:creationId xmlns:a16="http://schemas.microsoft.com/office/drawing/2014/main" id="{B9C31C19-AC65-939C-57B4-263AA0F7BEE0}"/>
              </a:ext>
            </a:extLst>
          </p:cNvPr>
          <p:cNvCxnSpPr>
            <a:cxnSpLocks/>
          </p:cNvCxnSpPr>
          <p:nvPr/>
        </p:nvCxnSpPr>
        <p:spPr>
          <a:xfrm flipV="1">
            <a:off x="6438900" y="1345975"/>
            <a:ext cx="0" cy="35527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CuadroTexto 62">
            <a:extLst>
              <a:ext uri="{FF2B5EF4-FFF2-40B4-BE49-F238E27FC236}">
                <a16:creationId xmlns:a16="http://schemas.microsoft.com/office/drawing/2014/main" id="{92BC400E-6915-F62C-EE42-5B0CA5390097}"/>
              </a:ext>
            </a:extLst>
          </p:cNvPr>
          <p:cNvSpPr txBox="1"/>
          <p:nvPr/>
        </p:nvSpPr>
        <p:spPr>
          <a:xfrm>
            <a:off x="7655064" y="4893702"/>
            <a:ext cx="1415772" cy="261610"/>
          </a:xfrm>
          <a:prstGeom prst="rect">
            <a:avLst/>
          </a:prstGeom>
          <a:noFill/>
        </p:spPr>
        <p:txBody>
          <a:bodyPr wrap="none" rtlCol="0">
            <a:spAutoFit/>
          </a:bodyPr>
          <a:lstStyle/>
          <a:p>
            <a:r>
              <a:rPr lang="en-US" sz="1100" dirty="0"/>
              <a:t>55% sampling point</a:t>
            </a:r>
            <a:endParaRPr lang="en-US" dirty="0"/>
          </a:p>
        </p:txBody>
      </p:sp>
      <p:sp>
        <p:nvSpPr>
          <p:cNvPr id="640" name="CuadroTexto 639">
            <a:extLst>
              <a:ext uri="{FF2B5EF4-FFF2-40B4-BE49-F238E27FC236}">
                <a16:creationId xmlns:a16="http://schemas.microsoft.com/office/drawing/2014/main" id="{7C113095-71A5-7C07-2D5B-CD54AB2EDB5B}"/>
              </a:ext>
            </a:extLst>
          </p:cNvPr>
          <p:cNvSpPr txBox="1"/>
          <p:nvPr/>
        </p:nvSpPr>
        <p:spPr>
          <a:xfrm>
            <a:off x="6157437" y="4749438"/>
            <a:ext cx="284052" cy="307777"/>
          </a:xfrm>
          <a:prstGeom prst="rect">
            <a:avLst/>
          </a:prstGeom>
          <a:noFill/>
        </p:spPr>
        <p:txBody>
          <a:bodyPr wrap="none" rtlCol="0">
            <a:spAutoFit/>
          </a:bodyPr>
          <a:lstStyle/>
          <a:p>
            <a:r>
              <a:rPr lang="en-US" dirty="0"/>
              <a:t>0</a:t>
            </a:r>
          </a:p>
        </p:txBody>
      </p:sp>
      <p:sp>
        <p:nvSpPr>
          <p:cNvPr id="641" name="CuadroTexto 640">
            <a:extLst>
              <a:ext uri="{FF2B5EF4-FFF2-40B4-BE49-F238E27FC236}">
                <a16:creationId xmlns:a16="http://schemas.microsoft.com/office/drawing/2014/main" id="{7DF2E5EA-CEE1-0A56-2A94-DE6EBEBAF1BB}"/>
              </a:ext>
            </a:extLst>
          </p:cNvPr>
          <p:cNvSpPr txBox="1"/>
          <p:nvPr/>
        </p:nvSpPr>
        <p:spPr>
          <a:xfrm>
            <a:off x="6055462" y="3899592"/>
            <a:ext cx="383438" cy="307777"/>
          </a:xfrm>
          <a:prstGeom prst="rect">
            <a:avLst/>
          </a:prstGeom>
          <a:noFill/>
        </p:spPr>
        <p:txBody>
          <a:bodyPr wrap="none" rtlCol="0">
            <a:spAutoFit/>
          </a:bodyPr>
          <a:lstStyle/>
          <a:p>
            <a:r>
              <a:rPr lang="en-US" dirty="0"/>
              <a:t>25</a:t>
            </a:r>
          </a:p>
        </p:txBody>
      </p:sp>
      <p:sp>
        <p:nvSpPr>
          <p:cNvPr id="642" name="CuadroTexto 641">
            <a:extLst>
              <a:ext uri="{FF2B5EF4-FFF2-40B4-BE49-F238E27FC236}">
                <a16:creationId xmlns:a16="http://schemas.microsoft.com/office/drawing/2014/main" id="{42B2A09E-61BB-4ECE-6201-5E2412E464C6}"/>
              </a:ext>
            </a:extLst>
          </p:cNvPr>
          <p:cNvSpPr txBox="1"/>
          <p:nvPr/>
        </p:nvSpPr>
        <p:spPr>
          <a:xfrm>
            <a:off x="6062003" y="3049746"/>
            <a:ext cx="383438" cy="307777"/>
          </a:xfrm>
          <a:prstGeom prst="rect">
            <a:avLst/>
          </a:prstGeom>
          <a:noFill/>
        </p:spPr>
        <p:txBody>
          <a:bodyPr wrap="none" rtlCol="0">
            <a:spAutoFit/>
          </a:bodyPr>
          <a:lstStyle/>
          <a:p>
            <a:r>
              <a:rPr lang="en-US" dirty="0"/>
              <a:t>50</a:t>
            </a:r>
          </a:p>
        </p:txBody>
      </p:sp>
      <p:sp>
        <p:nvSpPr>
          <p:cNvPr id="643" name="CuadroTexto 642">
            <a:extLst>
              <a:ext uri="{FF2B5EF4-FFF2-40B4-BE49-F238E27FC236}">
                <a16:creationId xmlns:a16="http://schemas.microsoft.com/office/drawing/2014/main" id="{5F445377-DE19-AF01-1CAE-FB8AD41A0693}"/>
              </a:ext>
            </a:extLst>
          </p:cNvPr>
          <p:cNvSpPr txBox="1"/>
          <p:nvPr/>
        </p:nvSpPr>
        <p:spPr>
          <a:xfrm>
            <a:off x="6079677" y="2199900"/>
            <a:ext cx="383438" cy="307777"/>
          </a:xfrm>
          <a:prstGeom prst="rect">
            <a:avLst/>
          </a:prstGeom>
          <a:noFill/>
        </p:spPr>
        <p:txBody>
          <a:bodyPr wrap="none" rtlCol="0">
            <a:spAutoFit/>
          </a:bodyPr>
          <a:lstStyle/>
          <a:p>
            <a:r>
              <a:rPr lang="en-US" dirty="0"/>
              <a:t>75</a:t>
            </a:r>
          </a:p>
        </p:txBody>
      </p:sp>
      <p:sp>
        <p:nvSpPr>
          <p:cNvPr id="644" name="CuadroTexto 643">
            <a:extLst>
              <a:ext uri="{FF2B5EF4-FFF2-40B4-BE49-F238E27FC236}">
                <a16:creationId xmlns:a16="http://schemas.microsoft.com/office/drawing/2014/main" id="{81701B2C-CE2D-4582-B0A5-7D6FB340700E}"/>
              </a:ext>
            </a:extLst>
          </p:cNvPr>
          <p:cNvSpPr txBox="1"/>
          <p:nvPr/>
        </p:nvSpPr>
        <p:spPr>
          <a:xfrm>
            <a:off x="5961241" y="1374215"/>
            <a:ext cx="482824" cy="307777"/>
          </a:xfrm>
          <a:prstGeom prst="rect">
            <a:avLst/>
          </a:prstGeom>
          <a:noFill/>
        </p:spPr>
        <p:txBody>
          <a:bodyPr wrap="none" rtlCol="0">
            <a:spAutoFit/>
          </a:bodyPr>
          <a:lstStyle/>
          <a:p>
            <a:r>
              <a:rPr lang="en-US" dirty="0"/>
              <a:t>100</a:t>
            </a:r>
          </a:p>
        </p:txBody>
      </p:sp>
      <p:sp>
        <p:nvSpPr>
          <p:cNvPr id="645" name="CuadroTexto 644">
            <a:extLst>
              <a:ext uri="{FF2B5EF4-FFF2-40B4-BE49-F238E27FC236}">
                <a16:creationId xmlns:a16="http://schemas.microsoft.com/office/drawing/2014/main" id="{CF0F0502-EAA9-31C1-8511-228DF8E5B6F5}"/>
              </a:ext>
            </a:extLst>
          </p:cNvPr>
          <p:cNvSpPr txBox="1"/>
          <p:nvPr/>
        </p:nvSpPr>
        <p:spPr>
          <a:xfrm>
            <a:off x="6324395" y="4893702"/>
            <a:ext cx="1415772" cy="261610"/>
          </a:xfrm>
          <a:prstGeom prst="rect">
            <a:avLst/>
          </a:prstGeom>
          <a:noFill/>
        </p:spPr>
        <p:txBody>
          <a:bodyPr wrap="none" rtlCol="0">
            <a:spAutoFit/>
          </a:bodyPr>
          <a:lstStyle/>
          <a:p>
            <a:r>
              <a:rPr lang="en-US" sz="1100" dirty="0"/>
              <a:t>45% sampling point</a:t>
            </a:r>
            <a:endParaRPr lang="en-US" dirty="0"/>
          </a:p>
        </p:txBody>
      </p:sp>
      <p:cxnSp>
        <p:nvCxnSpPr>
          <p:cNvPr id="646" name="Conector recto 645">
            <a:extLst>
              <a:ext uri="{FF2B5EF4-FFF2-40B4-BE49-F238E27FC236}">
                <a16:creationId xmlns:a16="http://schemas.microsoft.com/office/drawing/2014/main" id="{28B726E8-BF70-257B-713D-B0FE234D8E5E}"/>
              </a:ext>
            </a:extLst>
          </p:cNvPr>
          <p:cNvCxnSpPr/>
          <p:nvPr/>
        </p:nvCxnSpPr>
        <p:spPr>
          <a:xfrm flipV="1">
            <a:off x="7683017" y="1345975"/>
            <a:ext cx="0" cy="354772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47" name="Conector recto 646">
            <a:extLst>
              <a:ext uri="{FF2B5EF4-FFF2-40B4-BE49-F238E27FC236}">
                <a16:creationId xmlns:a16="http://schemas.microsoft.com/office/drawing/2014/main" id="{0BD7C468-5DC6-256C-369C-D3B84B69523F}"/>
              </a:ext>
            </a:extLst>
          </p:cNvPr>
          <p:cNvCxnSpPr/>
          <p:nvPr/>
        </p:nvCxnSpPr>
        <p:spPr>
          <a:xfrm>
            <a:off x="6419850" y="4878259"/>
            <a:ext cx="26254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Conector recto de flecha 647">
            <a:extLst>
              <a:ext uri="{FF2B5EF4-FFF2-40B4-BE49-F238E27FC236}">
                <a16:creationId xmlns:a16="http://schemas.microsoft.com/office/drawing/2014/main" id="{626E7EC1-9241-F419-616F-5778D814C566}"/>
              </a:ext>
            </a:extLst>
          </p:cNvPr>
          <p:cNvCxnSpPr/>
          <p:nvPr/>
        </p:nvCxnSpPr>
        <p:spPr>
          <a:xfrm flipV="1">
            <a:off x="7800969" y="1774651"/>
            <a:ext cx="1085838" cy="633373"/>
          </a:xfrm>
          <a:prstGeom prst="straightConnector1">
            <a:avLst/>
          </a:prstGeom>
          <a:ln w="44450">
            <a:solidFill>
              <a:srgbClr val="8F7621"/>
            </a:solidFill>
            <a:tailEnd type="triangle"/>
          </a:ln>
        </p:spPr>
        <p:style>
          <a:lnRef idx="1">
            <a:schemeClr val="accent1"/>
          </a:lnRef>
          <a:fillRef idx="0">
            <a:schemeClr val="accent1"/>
          </a:fillRef>
          <a:effectRef idx="0">
            <a:schemeClr val="accent1"/>
          </a:effectRef>
          <a:fontRef idx="minor">
            <a:schemeClr val="tx1"/>
          </a:fontRef>
        </p:style>
      </p:cxnSp>
      <p:sp>
        <p:nvSpPr>
          <p:cNvPr id="649" name="CuadroTexto 648">
            <a:extLst>
              <a:ext uri="{FF2B5EF4-FFF2-40B4-BE49-F238E27FC236}">
                <a16:creationId xmlns:a16="http://schemas.microsoft.com/office/drawing/2014/main" id="{C9E015CB-1899-DEA8-670B-27CADAA293A5}"/>
              </a:ext>
            </a:extLst>
          </p:cNvPr>
          <p:cNvSpPr txBox="1"/>
          <p:nvPr/>
        </p:nvSpPr>
        <p:spPr>
          <a:xfrm rot="19743925">
            <a:off x="7609644" y="1701514"/>
            <a:ext cx="1487908" cy="307777"/>
          </a:xfrm>
          <a:prstGeom prst="rect">
            <a:avLst/>
          </a:prstGeom>
          <a:noFill/>
        </p:spPr>
        <p:txBody>
          <a:bodyPr wrap="none" rtlCol="0">
            <a:spAutoFit/>
          </a:bodyPr>
          <a:lstStyle/>
          <a:p>
            <a:r>
              <a:rPr lang="en-US" b="1" dirty="0">
                <a:solidFill>
                  <a:srgbClr val="8F7621"/>
                </a:solidFill>
                <a:latin typeface="Ink Free" panose="03080402000500000000" pitchFamily="66" charset="0"/>
              </a:rPr>
              <a:t>Underestimation</a:t>
            </a:r>
          </a:p>
        </p:txBody>
      </p:sp>
      <p:cxnSp>
        <p:nvCxnSpPr>
          <p:cNvPr id="650" name="Conector recto de flecha 649">
            <a:extLst>
              <a:ext uri="{FF2B5EF4-FFF2-40B4-BE49-F238E27FC236}">
                <a16:creationId xmlns:a16="http://schemas.microsoft.com/office/drawing/2014/main" id="{2E37CBAD-CD59-5441-C3E5-DE220FC5C691}"/>
              </a:ext>
            </a:extLst>
          </p:cNvPr>
          <p:cNvCxnSpPr>
            <a:cxnSpLocks/>
          </p:cNvCxnSpPr>
          <p:nvPr/>
        </p:nvCxnSpPr>
        <p:spPr>
          <a:xfrm>
            <a:off x="6503677" y="1925640"/>
            <a:ext cx="1073598" cy="493924"/>
          </a:xfrm>
          <a:prstGeom prst="straightConnector1">
            <a:avLst/>
          </a:prstGeom>
          <a:ln w="44450">
            <a:solidFill>
              <a:srgbClr val="F6D32A"/>
            </a:solidFill>
            <a:tailEnd type="triangle"/>
          </a:ln>
        </p:spPr>
        <p:style>
          <a:lnRef idx="1">
            <a:schemeClr val="accent1"/>
          </a:lnRef>
          <a:fillRef idx="0">
            <a:schemeClr val="accent1"/>
          </a:fillRef>
          <a:effectRef idx="0">
            <a:schemeClr val="accent1"/>
          </a:effectRef>
          <a:fontRef idx="minor">
            <a:schemeClr val="tx1"/>
          </a:fontRef>
        </p:style>
      </p:cxnSp>
      <p:sp>
        <p:nvSpPr>
          <p:cNvPr id="651" name="CuadroTexto 650">
            <a:extLst>
              <a:ext uri="{FF2B5EF4-FFF2-40B4-BE49-F238E27FC236}">
                <a16:creationId xmlns:a16="http://schemas.microsoft.com/office/drawing/2014/main" id="{563C7D2F-F6D0-5EAB-766C-9655D7BA9786}"/>
              </a:ext>
            </a:extLst>
          </p:cNvPr>
          <p:cNvSpPr txBox="1"/>
          <p:nvPr/>
        </p:nvSpPr>
        <p:spPr>
          <a:xfrm rot="1447326">
            <a:off x="6395449" y="1844842"/>
            <a:ext cx="1375698" cy="307777"/>
          </a:xfrm>
          <a:prstGeom prst="rect">
            <a:avLst/>
          </a:prstGeom>
          <a:noFill/>
        </p:spPr>
        <p:txBody>
          <a:bodyPr wrap="none" rtlCol="0">
            <a:spAutoFit/>
          </a:bodyPr>
          <a:lstStyle/>
          <a:p>
            <a:r>
              <a:rPr lang="en-US" b="1" dirty="0">
                <a:solidFill>
                  <a:srgbClr val="F6D32A"/>
                </a:solidFill>
                <a:latin typeface="Ink Free" panose="03080402000500000000" pitchFamily="66" charset="0"/>
              </a:rPr>
              <a:t>Overestimation</a:t>
            </a:r>
          </a:p>
        </p:txBody>
      </p:sp>
    </p:spTree>
    <p:extLst>
      <p:ext uri="{BB962C8B-B14F-4D97-AF65-F5344CB8AC3E}">
        <p14:creationId xmlns:p14="http://schemas.microsoft.com/office/powerpoint/2010/main" val="32887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s"/>
              <a:t>Measuring high-level features in complex environments</a:t>
            </a:r>
            <a:endParaRPr/>
          </a:p>
        </p:txBody>
      </p:sp>
      <p:sp>
        <p:nvSpPr>
          <p:cNvPr id="327" name="Google Shape;327;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42</a:t>
            </a:fld>
            <a:endParaRPr/>
          </a:p>
        </p:txBody>
      </p:sp>
      <p:pic>
        <p:nvPicPr>
          <p:cNvPr id="328" name="Google Shape;328;p40"/>
          <p:cNvPicPr preferRelativeResize="0"/>
          <p:nvPr/>
        </p:nvPicPr>
        <p:blipFill rotWithShape="1">
          <a:blip r:embed="rId3">
            <a:alphaModFix/>
          </a:blip>
          <a:srcRect l="14796" r="14810" b="20089"/>
          <a:stretch/>
        </p:blipFill>
        <p:spPr>
          <a:xfrm>
            <a:off x="8530975" y="3229723"/>
            <a:ext cx="548700" cy="608575"/>
          </a:xfrm>
          <a:prstGeom prst="rect">
            <a:avLst/>
          </a:prstGeom>
          <a:noFill/>
          <a:ln w="9525" cap="flat" cmpd="sng">
            <a:solidFill>
              <a:srgbClr val="B45F06"/>
            </a:solidFill>
            <a:prstDash val="solid"/>
            <a:round/>
            <a:headEnd type="none" w="sm" len="sm"/>
            <a:tailEnd type="none" w="sm" len="sm"/>
          </a:ln>
        </p:spPr>
      </p:pic>
      <p:pic>
        <p:nvPicPr>
          <p:cNvPr id="329" name="Google Shape;329;p40"/>
          <p:cNvPicPr preferRelativeResize="0"/>
          <p:nvPr/>
        </p:nvPicPr>
        <p:blipFill rotWithShape="1">
          <a:blip r:embed="rId4">
            <a:alphaModFix/>
          </a:blip>
          <a:srcRect b="13681"/>
          <a:stretch/>
        </p:blipFill>
        <p:spPr>
          <a:xfrm>
            <a:off x="8530974" y="3838299"/>
            <a:ext cx="548700" cy="462803"/>
          </a:xfrm>
          <a:prstGeom prst="rect">
            <a:avLst/>
          </a:prstGeom>
          <a:noFill/>
          <a:ln>
            <a:noFill/>
          </a:ln>
        </p:spPr>
      </p:pic>
      <p:pic>
        <p:nvPicPr>
          <p:cNvPr id="330" name="Google Shape;330;p40"/>
          <p:cNvPicPr preferRelativeResize="0"/>
          <p:nvPr/>
        </p:nvPicPr>
        <p:blipFill rotWithShape="1">
          <a:blip r:embed="rId5">
            <a:alphaModFix/>
          </a:blip>
          <a:srcRect l="6731" t="9132" r="7850" b="21317"/>
          <a:stretch/>
        </p:blipFill>
        <p:spPr>
          <a:xfrm>
            <a:off x="8530977" y="4301106"/>
            <a:ext cx="548700" cy="436518"/>
          </a:xfrm>
          <a:prstGeom prst="rect">
            <a:avLst/>
          </a:prstGeom>
          <a:noFill/>
          <a:ln>
            <a:noFill/>
          </a:ln>
        </p:spPr>
      </p:pic>
      <p:sp>
        <p:nvSpPr>
          <p:cNvPr id="331" name="Google Shape;331;p40"/>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s-ES" dirty="0" err="1" smtClean="0"/>
              <a:t>Conclusions</a:t>
            </a:r>
            <a:r>
              <a:rPr lang="es-ES" dirty="0" smtClean="0"/>
              <a:t>:</a:t>
            </a:r>
          </a:p>
          <a:p>
            <a:pPr lvl="1" indent="-342900">
              <a:buSzPts val="1800"/>
              <a:buChar char="●"/>
            </a:pPr>
            <a:r>
              <a:rPr lang="es-ES" sz="1800" dirty="0" err="1" smtClean="0"/>
              <a:t>Start</a:t>
            </a:r>
            <a:r>
              <a:rPr lang="es-ES" sz="1800" dirty="0" smtClean="0"/>
              <a:t> </a:t>
            </a:r>
            <a:r>
              <a:rPr lang="es-ES" sz="1800" dirty="0" err="1" smtClean="0"/>
              <a:t>from</a:t>
            </a:r>
            <a:r>
              <a:rPr lang="es-ES" sz="1800" dirty="0" smtClean="0"/>
              <a:t> </a:t>
            </a:r>
            <a:r>
              <a:rPr lang="es-ES" sz="1800" dirty="0" err="1" smtClean="0"/>
              <a:t>the</a:t>
            </a:r>
            <a:r>
              <a:rPr lang="es-ES" sz="1800" dirty="0" smtClean="0"/>
              <a:t> </a:t>
            </a:r>
            <a:r>
              <a:rPr lang="es-ES" sz="1800" dirty="0" err="1" smtClean="0"/>
              <a:t>basics</a:t>
            </a:r>
            <a:r>
              <a:rPr lang="es-ES" sz="1800" dirty="0" smtClean="0"/>
              <a:t> and </a:t>
            </a:r>
            <a:r>
              <a:rPr lang="es-ES" sz="1800" dirty="0" err="1" smtClean="0"/>
              <a:t>build</a:t>
            </a:r>
            <a:r>
              <a:rPr lang="es-ES" sz="1800" dirty="0" smtClean="0"/>
              <a:t> up</a:t>
            </a:r>
          </a:p>
          <a:p>
            <a:pPr lvl="1" indent="-342900">
              <a:buSzPts val="1800"/>
              <a:buChar char="●"/>
            </a:pPr>
            <a:r>
              <a:rPr lang="es-ES" sz="1800" dirty="0" err="1" smtClean="0"/>
              <a:t>Adapt</a:t>
            </a:r>
            <a:r>
              <a:rPr lang="es-ES" sz="1800" dirty="0" smtClean="0"/>
              <a:t> </a:t>
            </a:r>
            <a:r>
              <a:rPr lang="es-ES" sz="1800" dirty="0" err="1" smtClean="0"/>
              <a:t>the</a:t>
            </a:r>
            <a:r>
              <a:rPr lang="es-ES" sz="1800" dirty="0" smtClean="0"/>
              <a:t> </a:t>
            </a:r>
            <a:r>
              <a:rPr lang="es-ES" sz="1800" dirty="0" err="1" smtClean="0"/>
              <a:t>conditions</a:t>
            </a:r>
            <a:r>
              <a:rPr lang="es-ES" sz="1800" dirty="0" smtClean="0"/>
              <a:t> to </a:t>
            </a:r>
            <a:r>
              <a:rPr lang="es-ES" sz="1800" dirty="0" err="1" smtClean="0"/>
              <a:t>isolate</a:t>
            </a:r>
            <a:r>
              <a:rPr lang="es-ES" sz="1800" dirty="0" smtClean="0"/>
              <a:t> </a:t>
            </a:r>
            <a:r>
              <a:rPr lang="es-ES" sz="1800" dirty="0" err="1" smtClean="0"/>
              <a:t>you</a:t>
            </a:r>
            <a:r>
              <a:rPr lang="es-ES" sz="1800" dirty="0" smtClean="0"/>
              <a:t> </a:t>
            </a:r>
            <a:r>
              <a:rPr lang="es-ES" sz="1800" dirty="0" err="1" smtClean="0"/>
              <a:t>study</a:t>
            </a:r>
            <a:r>
              <a:rPr lang="es-ES" sz="1800" dirty="0" smtClean="0"/>
              <a:t> factor</a:t>
            </a:r>
          </a:p>
          <a:p>
            <a:pPr lvl="2" indent="-342900">
              <a:buSzPts val="1800"/>
              <a:buChar char="●"/>
            </a:pPr>
            <a:r>
              <a:rPr lang="es-ES" sz="1800" dirty="0" err="1" smtClean="0"/>
              <a:t>Internal</a:t>
            </a:r>
            <a:endParaRPr lang="es-ES" sz="1800" dirty="0" smtClean="0"/>
          </a:p>
          <a:p>
            <a:pPr lvl="2" indent="-342900">
              <a:buSzPts val="1800"/>
              <a:buChar char="●"/>
            </a:pPr>
            <a:r>
              <a:rPr lang="es-ES" sz="1800" dirty="0" err="1" smtClean="0"/>
              <a:t>External</a:t>
            </a:r>
            <a:endParaRPr lang="es-ES" sz="1800" dirty="0" smtClean="0"/>
          </a:p>
          <a:p>
            <a:pPr lvl="1" indent="-342900">
              <a:buSzPts val="1800"/>
              <a:buChar char="●"/>
            </a:pPr>
            <a:r>
              <a:rPr lang="es-ES" sz="1800" dirty="0" smtClean="0"/>
              <a:t>Test </a:t>
            </a:r>
            <a:r>
              <a:rPr lang="es-ES" sz="1800" dirty="0" err="1" smtClean="0"/>
              <a:t>under</a:t>
            </a:r>
            <a:r>
              <a:rPr lang="es-ES" sz="1800" dirty="0" smtClean="0"/>
              <a:t> </a:t>
            </a:r>
            <a:r>
              <a:rPr lang="es-ES" sz="1800" dirty="0" err="1" smtClean="0"/>
              <a:t>different</a:t>
            </a:r>
            <a:r>
              <a:rPr lang="es-ES" sz="1800" dirty="0" smtClean="0"/>
              <a:t> </a:t>
            </a:r>
            <a:r>
              <a:rPr lang="es-ES" sz="1800" dirty="0" err="1" smtClean="0"/>
              <a:t>conditions</a:t>
            </a:r>
            <a:r>
              <a:rPr lang="es-ES" sz="1800" dirty="0" smtClean="0"/>
              <a:t> </a:t>
            </a:r>
            <a:r>
              <a:rPr lang="es-ES" sz="1800" dirty="0" err="1" smtClean="0"/>
              <a:t>if</a:t>
            </a:r>
            <a:r>
              <a:rPr lang="es-ES" sz="1800" dirty="0" smtClean="0"/>
              <a:t> </a:t>
            </a:r>
            <a:r>
              <a:rPr lang="es-ES" sz="1800" dirty="0" err="1" smtClean="0"/>
              <a:t>possible</a:t>
            </a:r>
            <a:endParaRPr sz="1800" dirty="0"/>
          </a:p>
        </p:txBody>
      </p:sp>
    </p:spTree>
    <p:extLst>
      <p:ext uri="{BB962C8B-B14F-4D97-AF65-F5344CB8AC3E}">
        <p14:creationId xmlns:p14="http://schemas.microsoft.com/office/powerpoint/2010/main" val="3665475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351"/>
        <p:cNvGrpSpPr/>
        <p:nvPr/>
      </p:nvGrpSpPr>
      <p:grpSpPr>
        <a:xfrm>
          <a:off x="0" y="0"/>
          <a:ext cx="0" cy="0"/>
          <a:chOff x="0" y="0"/>
          <a:chExt cx="0" cy="0"/>
        </a:xfrm>
      </p:grpSpPr>
      <p:sp>
        <p:nvSpPr>
          <p:cNvPr id="352" name="Google Shape;352;p4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s"/>
              <a:t>Measuring high-level features in complex environments</a:t>
            </a:r>
            <a:endParaRPr/>
          </a:p>
        </p:txBody>
      </p:sp>
      <p:sp>
        <p:nvSpPr>
          <p:cNvPr id="353" name="Google Shape;353;p43"/>
          <p:cNvSpPr txBox="1">
            <a:spLocks noGrp="1"/>
          </p:cNvSpPr>
          <p:nvPr>
            <p:ph type="body" idx="1"/>
          </p:nvPr>
        </p:nvSpPr>
        <p:spPr>
          <a:xfrm>
            <a:off x="311700" y="1228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dirty="0"/>
              <a:t>How time perception is affected by low level asemantic visual features</a:t>
            </a:r>
            <a:endParaRPr dirty="0"/>
          </a:p>
          <a:p>
            <a:pPr marL="0" lvl="0" indent="0" algn="l" rtl="0">
              <a:spcBef>
                <a:spcPts val="1200"/>
              </a:spcBef>
              <a:spcAft>
                <a:spcPts val="0"/>
              </a:spcAft>
              <a:buNone/>
            </a:pPr>
            <a:r>
              <a:rPr lang="es" dirty="0"/>
              <a:t>Controlled to complex environment</a:t>
            </a:r>
            <a:endParaRPr dirty="0"/>
          </a:p>
          <a:p>
            <a:pPr marL="0" lvl="0" indent="0" algn="l" rtl="0">
              <a:spcBef>
                <a:spcPts val="1200"/>
              </a:spcBef>
              <a:spcAft>
                <a:spcPts val="0"/>
              </a:spcAft>
              <a:buNone/>
            </a:pPr>
            <a:r>
              <a:rPr lang="es" dirty="0"/>
              <a:t>Replication of vision science experiment</a:t>
            </a:r>
            <a:endParaRPr dirty="0"/>
          </a:p>
          <a:p>
            <a:pPr marL="0" lvl="0" indent="0" algn="l" rtl="0">
              <a:spcBef>
                <a:spcPts val="1200"/>
              </a:spcBef>
              <a:spcAft>
                <a:spcPts val="0"/>
              </a:spcAft>
              <a:buNone/>
            </a:pPr>
            <a:r>
              <a:rPr lang="es" dirty="0"/>
              <a:t>Isolation from other high-level factors</a:t>
            </a:r>
            <a:endParaRPr dirty="0"/>
          </a:p>
          <a:p>
            <a:pPr marL="0" lvl="0" indent="0" algn="l" rtl="0">
              <a:spcBef>
                <a:spcPts val="1200"/>
              </a:spcBef>
              <a:spcAft>
                <a:spcPts val="1200"/>
              </a:spcAft>
              <a:buNone/>
            </a:pPr>
            <a:r>
              <a:rPr lang="es" dirty="0"/>
              <a:t>Consistent and robust results</a:t>
            </a:r>
            <a:endParaRPr dirty="0"/>
          </a:p>
        </p:txBody>
      </p:sp>
      <p:sp>
        <p:nvSpPr>
          <p:cNvPr id="354" name="Google Shape;354;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43</a:t>
            </a:fld>
            <a:endParaRPr/>
          </a:p>
        </p:txBody>
      </p:sp>
      <p:pic>
        <p:nvPicPr>
          <p:cNvPr id="355" name="Google Shape;355;p43"/>
          <p:cNvPicPr preferRelativeResize="0"/>
          <p:nvPr/>
        </p:nvPicPr>
        <p:blipFill rotWithShape="1">
          <a:blip r:embed="rId3">
            <a:alphaModFix/>
          </a:blip>
          <a:srcRect l="14796" r="14810" b="20089"/>
          <a:stretch/>
        </p:blipFill>
        <p:spPr>
          <a:xfrm>
            <a:off x="8562423" y="3323062"/>
            <a:ext cx="485802" cy="515235"/>
          </a:xfrm>
          <a:prstGeom prst="rect">
            <a:avLst/>
          </a:prstGeom>
          <a:noFill/>
          <a:ln w="9525" cap="flat" cmpd="sng">
            <a:noFill/>
            <a:prstDash val="solid"/>
            <a:round/>
            <a:headEnd type="none" w="sm" len="sm"/>
            <a:tailEnd type="none" w="sm" len="sm"/>
          </a:ln>
        </p:spPr>
      </p:pic>
      <p:pic>
        <p:nvPicPr>
          <p:cNvPr id="356" name="Google Shape;356;p43"/>
          <p:cNvPicPr preferRelativeResize="0"/>
          <p:nvPr/>
        </p:nvPicPr>
        <p:blipFill rotWithShape="1">
          <a:blip r:embed="rId4">
            <a:alphaModFix/>
          </a:blip>
          <a:srcRect b="13681"/>
          <a:stretch/>
        </p:blipFill>
        <p:spPr>
          <a:xfrm>
            <a:off x="8415454" y="3838299"/>
            <a:ext cx="664220" cy="562716"/>
          </a:xfrm>
          <a:prstGeom prst="rect">
            <a:avLst/>
          </a:prstGeom>
          <a:noFill/>
          <a:ln>
            <a:noFill/>
          </a:ln>
        </p:spPr>
      </p:pic>
      <p:pic>
        <p:nvPicPr>
          <p:cNvPr id="357" name="Google Shape;357;p43"/>
          <p:cNvPicPr preferRelativeResize="0"/>
          <p:nvPr/>
        </p:nvPicPr>
        <p:blipFill rotWithShape="1">
          <a:blip r:embed="rId5">
            <a:alphaModFix/>
          </a:blip>
          <a:srcRect l="6731" t="9132" r="7850" b="21317"/>
          <a:stretch/>
        </p:blipFill>
        <p:spPr>
          <a:xfrm>
            <a:off x="8493807" y="4390314"/>
            <a:ext cx="548700" cy="43651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4"/>
          <p:cNvSpPr txBox="1">
            <a:spLocks noGrp="1"/>
          </p:cNvSpPr>
          <p:nvPr>
            <p:ph type="title"/>
          </p:nvPr>
        </p:nvSpPr>
        <p:spPr>
          <a:xfrm>
            <a:off x="311700" y="315925"/>
            <a:ext cx="8520600" cy="198866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s" dirty="0"/>
              <a:t>The role of context and task on visual </a:t>
            </a:r>
            <a:r>
              <a:rPr lang="es" dirty="0" smtClean="0"/>
              <a:t>behavior</a:t>
            </a:r>
            <a:br>
              <a:rPr lang="es" dirty="0" smtClean="0"/>
            </a:br>
            <a:r>
              <a:rPr lang="es" dirty="0"/>
              <a:t/>
            </a:r>
            <a:br>
              <a:rPr lang="es" dirty="0"/>
            </a:br>
            <a:r>
              <a:rPr lang="es" dirty="0" smtClean="0"/>
              <a:t>Task-dependent visual behavior</a:t>
            </a:r>
            <a:endParaRPr dirty="0"/>
          </a:p>
        </p:txBody>
      </p:sp>
      <p:sp>
        <p:nvSpPr>
          <p:cNvPr id="364" name="Google Shape;364;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44</a:t>
            </a:fld>
            <a:endParaRPr/>
          </a:p>
        </p:txBody>
      </p:sp>
      <p:pic>
        <p:nvPicPr>
          <p:cNvPr id="365" name="Google Shape;365;p44"/>
          <p:cNvPicPr preferRelativeResize="0"/>
          <p:nvPr/>
        </p:nvPicPr>
        <p:blipFill rotWithShape="1">
          <a:blip r:embed="rId3">
            <a:alphaModFix/>
          </a:blip>
          <a:srcRect b="20089"/>
          <a:stretch/>
        </p:blipFill>
        <p:spPr>
          <a:xfrm>
            <a:off x="8417012" y="3047993"/>
            <a:ext cx="719502" cy="524610"/>
          </a:xfrm>
          <a:prstGeom prst="rect">
            <a:avLst/>
          </a:prstGeom>
          <a:noFill/>
          <a:ln>
            <a:noFill/>
          </a:ln>
        </p:spPr>
      </p:pic>
      <p:pic>
        <p:nvPicPr>
          <p:cNvPr id="366" name="Google Shape;366;p44"/>
          <p:cNvPicPr preferRelativeResize="0"/>
          <p:nvPr/>
        </p:nvPicPr>
        <p:blipFill rotWithShape="1">
          <a:blip r:embed="rId4">
            <a:alphaModFix/>
          </a:blip>
          <a:srcRect b="13681"/>
          <a:stretch/>
        </p:blipFill>
        <p:spPr>
          <a:xfrm>
            <a:off x="8417018" y="3619425"/>
            <a:ext cx="659551" cy="556293"/>
          </a:xfrm>
          <a:prstGeom prst="rect">
            <a:avLst/>
          </a:prstGeom>
          <a:noFill/>
          <a:ln>
            <a:solidFill>
              <a:srgbClr val="6699FF"/>
            </a:solidFill>
          </a:ln>
        </p:spPr>
      </p:pic>
      <p:pic>
        <p:nvPicPr>
          <p:cNvPr id="367" name="Google Shape;367;p44"/>
          <p:cNvPicPr preferRelativeResize="0"/>
          <p:nvPr/>
        </p:nvPicPr>
        <p:blipFill rotWithShape="1">
          <a:blip r:embed="rId5">
            <a:alphaModFix/>
          </a:blip>
          <a:srcRect l="6731" t="9132" r="7850" b="21317"/>
          <a:stretch/>
        </p:blipFill>
        <p:spPr>
          <a:xfrm>
            <a:off x="8417012" y="4212892"/>
            <a:ext cx="659551" cy="524725"/>
          </a:xfrm>
          <a:prstGeom prst="rect">
            <a:avLst/>
          </a:prstGeom>
          <a:noFill/>
          <a:ln>
            <a:noFill/>
          </a:ln>
        </p:spPr>
      </p:pic>
      <p:sp>
        <p:nvSpPr>
          <p:cNvPr id="2" name="CuadroTexto 1"/>
          <p:cNvSpPr txBox="1"/>
          <p:nvPr/>
        </p:nvSpPr>
        <p:spPr>
          <a:xfrm>
            <a:off x="2131267" y="2925577"/>
            <a:ext cx="4881465" cy="769441"/>
          </a:xfrm>
          <a:prstGeom prst="rect">
            <a:avLst/>
          </a:prstGeom>
          <a:noFill/>
        </p:spPr>
        <p:txBody>
          <a:bodyPr wrap="none" rtlCol="0">
            <a:spAutoFit/>
          </a:bodyPr>
          <a:lstStyle/>
          <a:p>
            <a:r>
              <a:rPr lang="es-ES" sz="1100" dirty="0"/>
              <a:t>Malpica, S., Martin, D., Serrano, A., </a:t>
            </a:r>
            <a:r>
              <a:rPr lang="es-ES" sz="1100" dirty="0" err="1"/>
              <a:t>Gutierrez</a:t>
            </a:r>
            <a:r>
              <a:rPr lang="es-ES" sz="1100" dirty="0"/>
              <a:t>, D., &amp; </a:t>
            </a:r>
            <a:r>
              <a:rPr lang="es-ES" sz="1100" dirty="0" err="1"/>
              <a:t>Masia</a:t>
            </a:r>
            <a:r>
              <a:rPr lang="es-ES" sz="1100" dirty="0"/>
              <a:t>, B. (2023). </a:t>
            </a:r>
            <a:endParaRPr lang="es-ES" sz="1100" dirty="0" smtClean="0"/>
          </a:p>
          <a:p>
            <a:r>
              <a:rPr lang="es-ES" sz="1100" b="1" dirty="0" err="1" smtClean="0"/>
              <a:t>Task-Dependent</a:t>
            </a:r>
            <a:r>
              <a:rPr lang="es-ES" sz="1100" b="1" dirty="0" smtClean="0"/>
              <a:t> </a:t>
            </a:r>
            <a:r>
              <a:rPr lang="es-ES" sz="1100" b="1" dirty="0"/>
              <a:t>Visual </a:t>
            </a:r>
            <a:r>
              <a:rPr lang="es-ES" sz="1100" b="1" dirty="0" err="1"/>
              <a:t>Behavior</a:t>
            </a:r>
            <a:r>
              <a:rPr lang="es-ES" sz="1100" b="1" dirty="0"/>
              <a:t> in </a:t>
            </a:r>
            <a:r>
              <a:rPr lang="es-ES" sz="1100" b="1" dirty="0" err="1"/>
              <a:t>Immersive</a:t>
            </a:r>
            <a:r>
              <a:rPr lang="es-ES" sz="1100" b="1" dirty="0"/>
              <a:t> </a:t>
            </a:r>
            <a:r>
              <a:rPr lang="es-ES" sz="1100" b="1" dirty="0" err="1"/>
              <a:t>Environments</a:t>
            </a:r>
            <a:r>
              <a:rPr lang="es-ES" sz="1100" b="1" dirty="0"/>
              <a:t>: </a:t>
            </a:r>
            <a:endParaRPr lang="es-ES" sz="1100" b="1" dirty="0" smtClean="0"/>
          </a:p>
          <a:p>
            <a:r>
              <a:rPr lang="es-ES" sz="1100" b="1" dirty="0" smtClean="0"/>
              <a:t>A </a:t>
            </a:r>
            <a:r>
              <a:rPr lang="es-ES" sz="1100" b="1" dirty="0" err="1"/>
              <a:t>Comparative</a:t>
            </a:r>
            <a:r>
              <a:rPr lang="es-ES" sz="1100" b="1" dirty="0"/>
              <a:t> </a:t>
            </a:r>
            <a:r>
              <a:rPr lang="es-ES" sz="1100" b="1" dirty="0" err="1"/>
              <a:t>Study</a:t>
            </a:r>
            <a:r>
              <a:rPr lang="es-ES" sz="1100" b="1" dirty="0"/>
              <a:t> of Free </a:t>
            </a:r>
            <a:r>
              <a:rPr lang="es-ES" sz="1100" b="1" dirty="0" err="1"/>
              <a:t>Exploration</a:t>
            </a:r>
            <a:r>
              <a:rPr lang="es-ES" sz="1100" b="1" dirty="0"/>
              <a:t>, </a:t>
            </a:r>
            <a:r>
              <a:rPr lang="es-ES" sz="1100" b="1" dirty="0" err="1"/>
              <a:t>Memory</a:t>
            </a:r>
            <a:r>
              <a:rPr lang="es-ES" sz="1100" b="1" dirty="0"/>
              <a:t> and Visual </a:t>
            </a:r>
            <a:r>
              <a:rPr lang="es-ES" sz="1100" b="1" dirty="0" err="1"/>
              <a:t>Search</a:t>
            </a:r>
            <a:r>
              <a:rPr lang="es-ES" sz="1100" b="1" dirty="0"/>
              <a:t>.</a:t>
            </a:r>
            <a:r>
              <a:rPr lang="es-ES" sz="1100" dirty="0"/>
              <a:t> </a:t>
            </a:r>
            <a:endParaRPr lang="es-ES" sz="1100" dirty="0" smtClean="0"/>
          </a:p>
          <a:p>
            <a:r>
              <a:rPr lang="es-ES" sz="1100" i="1" dirty="0" smtClean="0"/>
              <a:t>IEEE </a:t>
            </a:r>
            <a:r>
              <a:rPr lang="es-ES" sz="1100" i="1" dirty="0" err="1"/>
              <a:t>transactions</a:t>
            </a:r>
            <a:r>
              <a:rPr lang="es-ES" sz="1100" i="1" dirty="0"/>
              <a:t> </a:t>
            </a:r>
            <a:r>
              <a:rPr lang="es-ES" sz="1100" i="1" dirty="0" err="1"/>
              <a:t>on</a:t>
            </a:r>
            <a:r>
              <a:rPr lang="es-ES" sz="1100" i="1" dirty="0"/>
              <a:t> </a:t>
            </a:r>
            <a:r>
              <a:rPr lang="es-ES" sz="1100" i="1" dirty="0" err="1"/>
              <a:t>visualization</a:t>
            </a:r>
            <a:r>
              <a:rPr lang="es-ES" sz="1100" i="1" dirty="0"/>
              <a:t> and </a:t>
            </a:r>
            <a:r>
              <a:rPr lang="es-ES" sz="1100" i="1" dirty="0" err="1"/>
              <a:t>computer</a:t>
            </a:r>
            <a:r>
              <a:rPr lang="es-ES" sz="1100" i="1" dirty="0"/>
              <a:t> </a:t>
            </a:r>
            <a:r>
              <a:rPr lang="es-ES" sz="1100" i="1" dirty="0" err="1"/>
              <a:t>graphics</a:t>
            </a:r>
            <a:r>
              <a:rPr lang="es-ES" sz="1100" dirty="0"/>
              <a:t>.</a:t>
            </a:r>
            <a:endParaRPr lang="es-ES" sz="11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36EAD-9C9E-4344-923C-B3050976EDD6}"/>
              </a:ext>
            </a:extLst>
          </p:cNvPr>
          <p:cNvSpPr>
            <a:spLocks noGrp="1"/>
          </p:cNvSpPr>
          <p:nvPr>
            <p:ph type="title"/>
          </p:nvPr>
        </p:nvSpPr>
        <p:spPr/>
        <p:txBody>
          <a:bodyPr/>
          <a:lstStyle/>
          <a:p>
            <a:endParaRPr lang="en-AE"/>
          </a:p>
        </p:txBody>
      </p:sp>
      <p:sp>
        <p:nvSpPr>
          <p:cNvPr id="3" name="Marcador de contenido 2">
            <a:extLst>
              <a:ext uri="{FF2B5EF4-FFF2-40B4-BE49-F238E27FC236}">
                <a16:creationId xmlns:a16="http://schemas.microsoft.com/office/drawing/2014/main" id="{831D74DA-9255-4733-A184-BA04F7332549}"/>
              </a:ext>
            </a:extLst>
          </p:cNvPr>
          <p:cNvSpPr>
            <a:spLocks noGrp="1"/>
          </p:cNvSpPr>
          <p:nvPr>
            <p:ph idx="1"/>
          </p:nvPr>
        </p:nvSpPr>
        <p:spPr/>
        <p:txBody>
          <a:bodyPr/>
          <a:lstStyle/>
          <a:p>
            <a:endParaRPr lang="en-AE"/>
          </a:p>
        </p:txBody>
      </p:sp>
      <p:pic>
        <p:nvPicPr>
          <p:cNvPr id="3074" name="Picture 2" descr="Free Couple Holding Hands While Walking on Pathway in Front of Big Apple Building Stock Photo">
            <a:extLst>
              <a:ext uri="{FF2B5EF4-FFF2-40B4-BE49-F238E27FC236}">
                <a16:creationId xmlns:a16="http://schemas.microsoft.com/office/drawing/2014/main" id="{94F9DBF3-5C64-4B27-8669-9AAAA2FC7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7014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Picture 2" descr="Free Couple Holding Hands While Walking on Pathway in Front of Big Apple Building Stock Photo">
            <a:extLst>
              <a:ext uri="{FF2B5EF4-FFF2-40B4-BE49-F238E27FC236}">
                <a16:creationId xmlns:a16="http://schemas.microsoft.com/office/drawing/2014/main" id="{94F9DBF3-5C64-4B27-8669-9AAAA2FC7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9225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esquinas redondeadas 3">
            <a:extLst>
              <a:ext uri="{FF2B5EF4-FFF2-40B4-BE49-F238E27FC236}">
                <a16:creationId xmlns:a16="http://schemas.microsoft.com/office/drawing/2014/main" id="{517F3225-A681-4A95-8A6A-612DFB3A49BE}"/>
              </a:ext>
            </a:extLst>
          </p:cNvPr>
          <p:cNvSpPr/>
          <p:nvPr/>
        </p:nvSpPr>
        <p:spPr>
          <a:xfrm>
            <a:off x="185530" y="3746555"/>
            <a:ext cx="4198289" cy="906449"/>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E"/>
          </a:p>
        </p:txBody>
      </p:sp>
    </p:spTree>
    <p:extLst>
      <p:ext uri="{BB962C8B-B14F-4D97-AF65-F5344CB8AC3E}">
        <p14:creationId xmlns:p14="http://schemas.microsoft.com/office/powerpoint/2010/main" val="40231439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t>The role of context and task on visual behavior</a:t>
            </a:r>
            <a:endParaRPr/>
          </a:p>
        </p:txBody>
      </p:sp>
      <p:sp>
        <p:nvSpPr>
          <p:cNvPr id="363" name="Google Shape;363;p4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dirty="0"/>
              <a:t>We focus our resources on different parts of the environment depending on the task we need to carry </a:t>
            </a:r>
            <a:r>
              <a:rPr lang="es" dirty="0" smtClean="0"/>
              <a:t>out</a:t>
            </a:r>
            <a:endParaRPr dirty="0"/>
          </a:p>
        </p:txBody>
      </p:sp>
      <p:sp>
        <p:nvSpPr>
          <p:cNvPr id="364" name="Google Shape;364;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47</a:t>
            </a:fld>
            <a:endParaRPr/>
          </a:p>
        </p:txBody>
      </p:sp>
      <p:pic>
        <p:nvPicPr>
          <p:cNvPr id="365" name="Google Shape;365;p44"/>
          <p:cNvPicPr preferRelativeResize="0"/>
          <p:nvPr/>
        </p:nvPicPr>
        <p:blipFill rotWithShape="1">
          <a:blip r:embed="rId3">
            <a:alphaModFix/>
          </a:blip>
          <a:srcRect b="20089"/>
          <a:stretch/>
        </p:blipFill>
        <p:spPr>
          <a:xfrm>
            <a:off x="8417012" y="3047993"/>
            <a:ext cx="719502" cy="524610"/>
          </a:xfrm>
          <a:prstGeom prst="rect">
            <a:avLst/>
          </a:prstGeom>
          <a:noFill/>
          <a:ln>
            <a:noFill/>
          </a:ln>
        </p:spPr>
      </p:pic>
      <p:pic>
        <p:nvPicPr>
          <p:cNvPr id="366" name="Google Shape;366;p44"/>
          <p:cNvPicPr preferRelativeResize="0"/>
          <p:nvPr/>
        </p:nvPicPr>
        <p:blipFill rotWithShape="1">
          <a:blip r:embed="rId4">
            <a:alphaModFix/>
          </a:blip>
          <a:srcRect b="13681"/>
          <a:stretch/>
        </p:blipFill>
        <p:spPr>
          <a:xfrm>
            <a:off x="8417018" y="3619425"/>
            <a:ext cx="659551" cy="556293"/>
          </a:xfrm>
          <a:prstGeom prst="rect">
            <a:avLst/>
          </a:prstGeom>
          <a:noFill/>
          <a:ln>
            <a:solidFill>
              <a:srgbClr val="6699FF"/>
            </a:solidFill>
          </a:ln>
        </p:spPr>
      </p:pic>
      <p:pic>
        <p:nvPicPr>
          <p:cNvPr id="367" name="Google Shape;367;p44"/>
          <p:cNvPicPr preferRelativeResize="0"/>
          <p:nvPr/>
        </p:nvPicPr>
        <p:blipFill rotWithShape="1">
          <a:blip r:embed="rId5">
            <a:alphaModFix/>
          </a:blip>
          <a:srcRect l="6731" t="9132" r="7850" b="21317"/>
          <a:stretch/>
        </p:blipFill>
        <p:spPr>
          <a:xfrm>
            <a:off x="8417012" y="4212892"/>
            <a:ext cx="659551" cy="524725"/>
          </a:xfrm>
          <a:prstGeom prst="rect">
            <a:avLst/>
          </a:prstGeom>
          <a:noFill/>
          <a:ln>
            <a:noFill/>
          </a:ln>
        </p:spPr>
      </p:pic>
      <p:pic>
        <p:nvPicPr>
          <p:cNvPr id="8" name="Imagen 7" descr="Banca de madera junto a una chimenea&#10;&#10;Descripción generada automáticamente con confianza media">
            <a:extLst>
              <a:ext uri="{FF2B5EF4-FFF2-40B4-BE49-F238E27FC236}">
                <a16:creationId xmlns:a16="http://schemas.microsoft.com/office/drawing/2014/main" id="{EDD983F1-8A93-045C-93AD-6BB77AF4D5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9580" y="2040190"/>
            <a:ext cx="4892727" cy="2753235"/>
          </a:xfrm>
          <a:prstGeom prst="rect">
            <a:avLst/>
          </a:prstGeom>
        </p:spPr>
      </p:pic>
    </p:spTree>
    <p:extLst>
      <p:ext uri="{BB962C8B-B14F-4D97-AF65-F5344CB8AC3E}">
        <p14:creationId xmlns:p14="http://schemas.microsoft.com/office/powerpoint/2010/main" val="10015940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48</a:t>
            </a:fld>
            <a:endParaRPr lang="es-ES"/>
          </a:p>
        </p:txBody>
      </p:sp>
      <p:pic>
        <p:nvPicPr>
          <p:cNvPr id="5" name="Imagen 4" descr="Gráfico, Gráfico de dispersión&#10;&#10;Descripción generada automáticamente">
            <a:extLst>
              <a:ext uri="{FF2B5EF4-FFF2-40B4-BE49-F238E27FC236}">
                <a16:creationId xmlns:a16="http://schemas.microsoft.com/office/drawing/2014/main" id="{200F80F3-AD6E-600B-DD2A-BB5C910FD0E5}"/>
              </a:ext>
            </a:extLst>
          </p:cNvPr>
          <p:cNvPicPr>
            <a:picLocks noChangeAspect="1"/>
          </p:cNvPicPr>
          <p:nvPr/>
        </p:nvPicPr>
        <p:blipFill rotWithShape="1">
          <a:blip r:embed="rId2">
            <a:extLst>
              <a:ext uri="{28A0092B-C50C-407E-A947-70E740481C1C}">
                <a14:useLocalDpi xmlns:a14="http://schemas.microsoft.com/office/drawing/2010/main" val="0"/>
              </a:ext>
            </a:extLst>
          </a:blip>
          <a:srcRect l="1542" r="67588"/>
          <a:stretch/>
        </p:blipFill>
        <p:spPr>
          <a:xfrm>
            <a:off x="233390" y="230609"/>
            <a:ext cx="2822715" cy="4714829"/>
          </a:xfrm>
          <a:prstGeom prst="rect">
            <a:avLst/>
          </a:prstGeom>
        </p:spPr>
      </p:pic>
      <p:pic>
        <p:nvPicPr>
          <p:cNvPr id="6" name="Imagen 5" descr="Gráfico, Gráfico de dispersión&#10;&#10;Descripción generada automáticamente">
            <a:extLst>
              <a:ext uri="{FF2B5EF4-FFF2-40B4-BE49-F238E27FC236}">
                <a16:creationId xmlns:a16="http://schemas.microsoft.com/office/drawing/2014/main" id="{CD8E591C-C8CB-96B0-9D57-3C571FEFB4A2}"/>
              </a:ext>
            </a:extLst>
          </p:cNvPr>
          <p:cNvPicPr>
            <a:picLocks noChangeAspect="1"/>
          </p:cNvPicPr>
          <p:nvPr/>
        </p:nvPicPr>
        <p:blipFill rotWithShape="1">
          <a:blip r:embed="rId2">
            <a:extLst>
              <a:ext uri="{28A0092B-C50C-407E-A947-70E740481C1C}">
                <a14:useLocalDpi xmlns:a14="http://schemas.microsoft.com/office/drawing/2010/main" val="0"/>
              </a:ext>
            </a:extLst>
          </a:blip>
          <a:srcRect l="34481" r="33888"/>
          <a:stretch/>
        </p:blipFill>
        <p:spPr>
          <a:xfrm>
            <a:off x="3254155" y="219223"/>
            <a:ext cx="2892409" cy="4714829"/>
          </a:xfrm>
          <a:prstGeom prst="rect">
            <a:avLst/>
          </a:prstGeom>
        </p:spPr>
      </p:pic>
      <p:pic>
        <p:nvPicPr>
          <p:cNvPr id="7" name="Imagen 6" descr="Gráfico, Gráfico de dispersión&#10;&#10;Descripción generada automáticamente">
            <a:extLst>
              <a:ext uri="{FF2B5EF4-FFF2-40B4-BE49-F238E27FC236}">
                <a16:creationId xmlns:a16="http://schemas.microsoft.com/office/drawing/2014/main" id="{CA1636EE-7509-6075-12C5-1F67F5E25C1D}"/>
              </a:ext>
            </a:extLst>
          </p:cNvPr>
          <p:cNvPicPr>
            <a:picLocks noChangeAspect="1"/>
          </p:cNvPicPr>
          <p:nvPr/>
        </p:nvPicPr>
        <p:blipFill rotWithShape="1">
          <a:blip r:embed="rId2">
            <a:extLst>
              <a:ext uri="{28A0092B-C50C-407E-A947-70E740481C1C}">
                <a14:useLocalDpi xmlns:a14="http://schemas.microsoft.com/office/drawing/2010/main" val="0"/>
              </a:ext>
            </a:extLst>
          </a:blip>
          <a:srcRect l="68692" r="416"/>
          <a:stretch/>
        </p:blipFill>
        <p:spPr>
          <a:xfrm>
            <a:off x="6319267" y="214336"/>
            <a:ext cx="2824733" cy="4714829"/>
          </a:xfrm>
          <a:prstGeom prst="rect">
            <a:avLst/>
          </a:prstGeom>
        </p:spPr>
      </p:pic>
      <p:sp>
        <p:nvSpPr>
          <p:cNvPr id="8" name="CuadroTexto 7">
            <a:extLst>
              <a:ext uri="{FF2B5EF4-FFF2-40B4-BE49-F238E27FC236}">
                <a16:creationId xmlns:a16="http://schemas.microsoft.com/office/drawing/2014/main" id="{9309BC3F-55DA-16B8-ED38-284FDD9A04D9}"/>
              </a:ext>
            </a:extLst>
          </p:cNvPr>
          <p:cNvSpPr txBox="1"/>
          <p:nvPr/>
        </p:nvSpPr>
        <p:spPr>
          <a:xfrm>
            <a:off x="5482901" y="-3155"/>
            <a:ext cx="2608406" cy="253916"/>
          </a:xfrm>
          <a:prstGeom prst="rect">
            <a:avLst/>
          </a:prstGeom>
          <a:noFill/>
        </p:spPr>
        <p:txBody>
          <a:bodyPr wrap="none" rtlCol="0">
            <a:spAutoFit/>
          </a:bodyPr>
          <a:lstStyle/>
          <a:p>
            <a:r>
              <a:rPr lang="en-US" sz="1050" dirty="0">
                <a:solidFill>
                  <a:srgbClr val="7030A0"/>
                </a:solidFill>
              </a:rPr>
              <a:t>Free-viewing</a:t>
            </a:r>
            <a:r>
              <a:rPr lang="en-US" sz="1050" dirty="0"/>
              <a:t>, </a:t>
            </a:r>
            <a:r>
              <a:rPr lang="en-US" sz="1050" dirty="0">
                <a:solidFill>
                  <a:srgbClr val="0AC695"/>
                </a:solidFill>
              </a:rPr>
              <a:t>memory</a:t>
            </a:r>
            <a:r>
              <a:rPr lang="en-US" sz="1050" dirty="0"/>
              <a:t> and </a:t>
            </a:r>
            <a:r>
              <a:rPr lang="en-US" sz="1050" dirty="0">
                <a:solidFill>
                  <a:schemeClr val="accent6">
                    <a:lumMod val="75000"/>
                  </a:schemeClr>
                </a:solidFill>
              </a:rPr>
              <a:t>visual search</a:t>
            </a:r>
          </a:p>
        </p:txBody>
      </p:sp>
      <p:sp>
        <p:nvSpPr>
          <p:cNvPr id="9" name="CuadroTexto 8">
            <a:extLst>
              <a:ext uri="{FF2B5EF4-FFF2-40B4-BE49-F238E27FC236}">
                <a16:creationId xmlns:a16="http://schemas.microsoft.com/office/drawing/2014/main" id="{2A1B83F1-3940-4BE5-9D7C-3838CCDD20F6}"/>
              </a:ext>
            </a:extLst>
          </p:cNvPr>
          <p:cNvSpPr txBox="1"/>
          <p:nvPr/>
        </p:nvSpPr>
        <p:spPr>
          <a:xfrm rot="16200000">
            <a:off x="-623542" y="1206688"/>
            <a:ext cx="1507144" cy="276999"/>
          </a:xfrm>
          <a:prstGeom prst="rect">
            <a:avLst/>
          </a:prstGeom>
          <a:noFill/>
        </p:spPr>
        <p:txBody>
          <a:bodyPr wrap="none" rtlCol="0">
            <a:spAutoFit/>
          </a:bodyPr>
          <a:lstStyle/>
          <a:p>
            <a:r>
              <a:rPr lang="en-US" sz="1200" dirty="0"/>
              <a:t>Number of fixations</a:t>
            </a:r>
          </a:p>
        </p:txBody>
      </p:sp>
      <p:sp>
        <p:nvSpPr>
          <p:cNvPr id="10" name="CuadroTexto 9">
            <a:extLst>
              <a:ext uri="{FF2B5EF4-FFF2-40B4-BE49-F238E27FC236}">
                <a16:creationId xmlns:a16="http://schemas.microsoft.com/office/drawing/2014/main" id="{6C74A808-8890-B7E3-EEE9-DDC89DFBED87}"/>
              </a:ext>
            </a:extLst>
          </p:cNvPr>
          <p:cNvSpPr txBox="1"/>
          <p:nvPr/>
        </p:nvSpPr>
        <p:spPr>
          <a:xfrm rot="16200000">
            <a:off x="-666635" y="3582221"/>
            <a:ext cx="1592103" cy="276999"/>
          </a:xfrm>
          <a:prstGeom prst="rect">
            <a:avLst/>
          </a:prstGeom>
          <a:noFill/>
        </p:spPr>
        <p:txBody>
          <a:bodyPr wrap="none" rtlCol="0">
            <a:spAutoFit/>
          </a:bodyPr>
          <a:lstStyle/>
          <a:p>
            <a:r>
              <a:rPr lang="en-US" sz="1200" dirty="0"/>
              <a:t>Number of saccades</a:t>
            </a:r>
          </a:p>
        </p:txBody>
      </p:sp>
      <p:sp>
        <p:nvSpPr>
          <p:cNvPr id="11" name="CuadroTexto 10">
            <a:extLst>
              <a:ext uri="{FF2B5EF4-FFF2-40B4-BE49-F238E27FC236}">
                <a16:creationId xmlns:a16="http://schemas.microsoft.com/office/drawing/2014/main" id="{0CFDCFE7-276A-9249-7408-83DB415A053F}"/>
              </a:ext>
            </a:extLst>
          </p:cNvPr>
          <p:cNvSpPr txBox="1"/>
          <p:nvPr/>
        </p:nvSpPr>
        <p:spPr>
          <a:xfrm rot="16200000">
            <a:off x="2459180" y="1185591"/>
            <a:ext cx="1317990" cy="276999"/>
          </a:xfrm>
          <a:prstGeom prst="rect">
            <a:avLst/>
          </a:prstGeom>
          <a:noFill/>
        </p:spPr>
        <p:txBody>
          <a:bodyPr wrap="none" rtlCol="0">
            <a:spAutoFit/>
          </a:bodyPr>
          <a:lstStyle/>
          <a:p>
            <a:r>
              <a:rPr lang="en-US" sz="1200" dirty="0"/>
              <a:t>Fixation duration</a:t>
            </a:r>
          </a:p>
        </p:txBody>
      </p:sp>
      <p:sp>
        <p:nvSpPr>
          <p:cNvPr id="12" name="CuadroTexto 11">
            <a:extLst>
              <a:ext uri="{FF2B5EF4-FFF2-40B4-BE49-F238E27FC236}">
                <a16:creationId xmlns:a16="http://schemas.microsoft.com/office/drawing/2014/main" id="{620A1B41-6E27-D928-F6FB-E3AA3FD250B3}"/>
              </a:ext>
            </a:extLst>
          </p:cNvPr>
          <p:cNvSpPr txBox="1"/>
          <p:nvPr/>
        </p:nvSpPr>
        <p:spPr>
          <a:xfrm rot="16200000">
            <a:off x="5666987" y="3609293"/>
            <a:ext cx="1104790" cy="276999"/>
          </a:xfrm>
          <a:prstGeom prst="rect">
            <a:avLst/>
          </a:prstGeom>
          <a:noFill/>
        </p:spPr>
        <p:txBody>
          <a:bodyPr wrap="none" rtlCol="0">
            <a:spAutoFit/>
          </a:bodyPr>
          <a:lstStyle/>
          <a:p>
            <a:r>
              <a:rPr lang="en-US" sz="1200" dirty="0"/>
              <a:t>Head entropy</a:t>
            </a:r>
          </a:p>
        </p:txBody>
      </p:sp>
      <p:sp>
        <p:nvSpPr>
          <p:cNvPr id="13" name="Rectángulo 12">
            <a:extLst>
              <a:ext uri="{FF2B5EF4-FFF2-40B4-BE49-F238E27FC236}">
                <a16:creationId xmlns:a16="http://schemas.microsoft.com/office/drawing/2014/main" id="{5D6F5BCE-E45E-8E30-11CE-02E5B7953654}"/>
              </a:ext>
            </a:extLst>
          </p:cNvPr>
          <p:cNvSpPr/>
          <p:nvPr/>
        </p:nvSpPr>
        <p:spPr>
          <a:xfrm>
            <a:off x="3138569" y="3155754"/>
            <a:ext cx="178355" cy="11840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CuadroTexto 13">
            <a:extLst>
              <a:ext uri="{FF2B5EF4-FFF2-40B4-BE49-F238E27FC236}">
                <a16:creationId xmlns:a16="http://schemas.microsoft.com/office/drawing/2014/main" id="{ED5E5502-EE33-43D2-596A-0D824C100E1F}"/>
              </a:ext>
            </a:extLst>
          </p:cNvPr>
          <p:cNvSpPr txBox="1"/>
          <p:nvPr/>
        </p:nvSpPr>
        <p:spPr>
          <a:xfrm rot="16200000">
            <a:off x="2370044" y="3582221"/>
            <a:ext cx="1487908" cy="276999"/>
          </a:xfrm>
          <a:prstGeom prst="rect">
            <a:avLst/>
          </a:prstGeom>
          <a:noFill/>
        </p:spPr>
        <p:txBody>
          <a:bodyPr wrap="none" rtlCol="0">
            <a:spAutoFit/>
          </a:bodyPr>
          <a:lstStyle/>
          <a:p>
            <a:r>
              <a:rPr lang="en-US" sz="1200" dirty="0"/>
              <a:t>Saccade amplitude</a:t>
            </a:r>
          </a:p>
        </p:txBody>
      </p:sp>
      <p:sp>
        <p:nvSpPr>
          <p:cNvPr id="15" name="Rectángulo 14">
            <a:extLst>
              <a:ext uri="{FF2B5EF4-FFF2-40B4-BE49-F238E27FC236}">
                <a16:creationId xmlns:a16="http://schemas.microsoft.com/office/drawing/2014/main" id="{D84B852E-5347-006F-12B2-475681D9421F}"/>
              </a:ext>
            </a:extLst>
          </p:cNvPr>
          <p:cNvSpPr/>
          <p:nvPr/>
        </p:nvSpPr>
        <p:spPr>
          <a:xfrm>
            <a:off x="6146563" y="992606"/>
            <a:ext cx="198050" cy="270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CuadroTexto 15">
            <a:extLst>
              <a:ext uri="{FF2B5EF4-FFF2-40B4-BE49-F238E27FC236}">
                <a16:creationId xmlns:a16="http://schemas.microsoft.com/office/drawing/2014/main" id="{97FC13BB-A23F-EB77-4883-732237D391E2}"/>
              </a:ext>
            </a:extLst>
          </p:cNvPr>
          <p:cNvSpPr txBox="1"/>
          <p:nvPr/>
        </p:nvSpPr>
        <p:spPr>
          <a:xfrm rot="16200000">
            <a:off x="5773587" y="1161574"/>
            <a:ext cx="891591" cy="276999"/>
          </a:xfrm>
          <a:prstGeom prst="rect">
            <a:avLst/>
          </a:prstGeom>
          <a:noFill/>
        </p:spPr>
        <p:txBody>
          <a:bodyPr wrap="none" rtlCol="0">
            <a:spAutoFit/>
          </a:bodyPr>
          <a:lstStyle/>
          <a:p>
            <a:r>
              <a:rPr lang="en-US" sz="1200" dirty="0"/>
              <a:t>Dwell time</a:t>
            </a:r>
          </a:p>
        </p:txBody>
      </p:sp>
      <p:sp>
        <p:nvSpPr>
          <p:cNvPr id="17" name="CuadroTexto 16">
            <a:extLst>
              <a:ext uri="{FF2B5EF4-FFF2-40B4-BE49-F238E27FC236}">
                <a16:creationId xmlns:a16="http://schemas.microsoft.com/office/drawing/2014/main" id="{2FF745ED-3576-2570-82B5-D113DADE94DE}"/>
              </a:ext>
            </a:extLst>
          </p:cNvPr>
          <p:cNvSpPr txBox="1"/>
          <p:nvPr/>
        </p:nvSpPr>
        <p:spPr>
          <a:xfrm>
            <a:off x="5897807" y="4790362"/>
            <a:ext cx="2670924" cy="369332"/>
          </a:xfrm>
          <a:prstGeom prst="rect">
            <a:avLst/>
          </a:prstGeom>
          <a:noFill/>
        </p:spPr>
        <p:txBody>
          <a:bodyPr wrap="none" rtlCol="0">
            <a:spAutoFit/>
          </a:bodyPr>
          <a:lstStyle/>
          <a:p>
            <a:r>
              <a:rPr lang="en-US" sz="1800" b="1" dirty="0">
                <a:latin typeface="Ink Free" panose="03080402000500000000" pitchFamily="66" charset="0"/>
              </a:rPr>
              <a:t>More details in our paper!</a:t>
            </a:r>
          </a:p>
        </p:txBody>
      </p:sp>
    </p:spTree>
    <p:extLst>
      <p:ext uri="{BB962C8B-B14F-4D97-AF65-F5344CB8AC3E}">
        <p14:creationId xmlns:p14="http://schemas.microsoft.com/office/powerpoint/2010/main" val="2816216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t>The role of context and task on visual behavior</a:t>
            </a:r>
            <a:endParaRPr/>
          </a:p>
        </p:txBody>
      </p:sp>
      <p:sp>
        <p:nvSpPr>
          <p:cNvPr id="363" name="Google Shape;363;p4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r>
              <a:rPr lang="es" dirty="0" smtClean="0"/>
              <a:t>Depending on the task at hand, we can focus our resources on particular aspects of the virtual environment:</a:t>
            </a:r>
          </a:p>
          <a:p>
            <a:pPr marL="285750" indent="-285750">
              <a:spcBef>
                <a:spcPts val="1200"/>
              </a:spcBef>
              <a:spcAft>
                <a:spcPts val="1200"/>
              </a:spcAft>
            </a:pPr>
            <a:r>
              <a:rPr lang="es" dirty="0" smtClean="0"/>
              <a:t>Foveated rendering</a:t>
            </a:r>
          </a:p>
          <a:p>
            <a:pPr marL="285750" indent="-285750">
              <a:spcBef>
                <a:spcPts val="1200"/>
              </a:spcBef>
              <a:spcAft>
                <a:spcPts val="1200"/>
              </a:spcAft>
            </a:pPr>
            <a:r>
              <a:rPr lang="es" dirty="0" smtClean="0"/>
              <a:t>Materials, textures, color and meshes</a:t>
            </a:r>
            <a:endParaRPr dirty="0"/>
          </a:p>
        </p:txBody>
      </p:sp>
      <p:sp>
        <p:nvSpPr>
          <p:cNvPr id="364" name="Google Shape;364;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49</a:t>
            </a:fld>
            <a:endParaRPr/>
          </a:p>
        </p:txBody>
      </p:sp>
      <p:pic>
        <p:nvPicPr>
          <p:cNvPr id="365" name="Google Shape;365;p44"/>
          <p:cNvPicPr preferRelativeResize="0"/>
          <p:nvPr/>
        </p:nvPicPr>
        <p:blipFill rotWithShape="1">
          <a:blip r:embed="rId3">
            <a:alphaModFix/>
          </a:blip>
          <a:srcRect b="20089"/>
          <a:stretch/>
        </p:blipFill>
        <p:spPr>
          <a:xfrm>
            <a:off x="8417012" y="3047993"/>
            <a:ext cx="719502" cy="524610"/>
          </a:xfrm>
          <a:prstGeom prst="rect">
            <a:avLst/>
          </a:prstGeom>
          <a:noFill/>
          <a:ln>
            <a:noFill/>
          </a:ln>
        </p:spPr>
      </p:pic>
      <p:pic>
        <p:nvPicPr>
          <p:cNvPr id="366" name="Google Shape;366;p44"/>
          <p:cNvPicPr preferRelativeResize="0"/>
          <p:nvPr/>
        </p:nvPicPr>
        <p:blipFill rotWithShape="1">
          <a:blip r:embed="rId4">
            <a:alphaModFix/>
          </a:blip>
          <a:srcRect b="13681"/>
          <a:stretch/>
        </p:blipFill>
        <p:spPr>
          <a:xfrm>
            <a:off x="8417018" y="3619425"/>
            <a:ext cx="659551" cy="556293"/>
          </a:xfrm>
          <a:prstGeom prst="rect">
            <a:avLst/>
          </a:prstGeom>
          <a:noFill/>
          <a:ln>
            <a:solidFill>
              <a:srgbClr val="6699FF"/>
            </a:solidFill>
          </a:ln>
        </p:spPr>
      </p:pic>
      <p:pic>
        <p:nvPicPr>
          <p:cNvPr id="367" name="Google Shape;367;p44"/>
          <p:cNvPicPr preferRelativeResize="0"/>
          <p:nvPr/>
        </p:nvPicPr>
        <p:blipFill rotWithShape="1">
          <a:blip r:embed="rId5">
            <a:alphaModFix/>
          </a:blip>
          <a:srcRect l="6731" t="9132" r="7850" b="21317"/>
          <a:stretch/>
        </p:blipFill>
        <p:spPr>
          <a:xfrm>
            <a:off x="8417012" y="4212892"/>
            <a:ext cx="659551" cy="524725"/>
          </a:xfrm>
          <a:prstGeom prst="rect">
            <a:avLst/>
          </a:prstGeom>
          <a:noFill/>
          <a:ln>
            <a:noFill/>
          </a:ln>
        </p:spPr>
      </p:pic>
    </p:spTree>
    <p:extLst>
      <p:ext uri="{BB962C8B-B14F-4D97-AF65-F5344CB8AC3E}">
        <p14:creationId xmlns:p14="http://schemas.microsoft.com/office/powerpoint/2010/main" val="434029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7"/>
          <p:cNvPicPr preferRelativeResize="0"/>
          <p:nvPr/>
        </p:nvPicPr>
        <p:blipFill>
          <a:blip r:embed="rId3">
            <a:alphaModFix/>
          </a:blip>
          <a:stretch>
            <a:fillRect/>
          </a:stretch>
        </p:blipFill>
        <p:spPr>
          <a:xfrm>
            <a:off x="0" y="-1975"/>
            <a:ext cx="9144000" cy="5358382"/>
          </a:xfrm>
          <a:prstGeom prst="rect">
            <a:avLst/>
          </a:prstGeom>
          <a:noFill/>
          <a:ln>
            <a:noFill/>
          </a:ln>
        </p:spPr>
      </p:pic>
      <p:sp>
        <p:nvSpPr>
          <p:cNvPr id="98" name="Google Shape;98;p17"/>
          <p:cNvSpPr txBox="1">
            <a:spLocks noGrp="1"/>
          </p:cNvSpPr>
          <p:nvPr>
            <p:ph type="title"/>
          </p:nvPr>
        </p:nvSpPr>
        <p:spPr>
          <a:xfrm>
            <a:off x="247375" y="4312200"/>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solidFill>
                  <a:schemeClr val="lt1"/>
                </a:solidFill>
              </a:rPr>
              <a:t>Virtual Reality</a:t>
            </a:r>
            <a:endParaRPr>
              <a:solidFill>
                <a:schemeClr val="lt1"/>
              </a:solidFill>
            </a:endParaRPr>
          </a:p>
        </p:txBody>
      </p:sp>
      <p:sp>
        <p:nvSpPr>
          <p:cNvPr id="99" name="Google Shape;99;p17"/>
          <p:cNvSpPr txBox="1"/>
          <p:nvPr/>
        </p:nvSpPr>
        <p:spPr>
          <a:xfrm>
            <a:off x="157445" y="447070"/>
            <a:ext cx="2729400" cy="13005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lt1"/>
              </a:buClr>
              <a:buSzPts val="1800"/>
              <a:buFont typeface="Open Sans"/>
              <a:buChar char="●"/>
            </a:pPr>
            <a:r>
              <a:rPr lang="es" sz="1800">
                <a:solidFill>
                  <a:schemeClr val="lt1"/>
                </a:solidFill>
                <a:latin typeface="Open Sans"/>
                <a:ea typeface="Open Sans"/>
                <a:cs typeface="Open Sans"/>
                <a:sym typeface="Open Sans"/>
              </a:rPr>
              <a:t>Full control of visual stimuli</a:t>
            </a:r>
            <a:endParaRPr sz="1800">
              <a:solidFill>
                <a:schemeClr val="lt1"/>
              </a:solidFill>
              <a:latin typeface="Open Sans"/>
              <a:ea typeface="Open Sans"/>
              <a:cs typeface="Open Sans"/>
              <a:sym typeface="Open Sans"/>
            </a:endParaRPr>
          </a:p>
          <a:p>
            <a:pPr marL="457200" lvl="0" indent="-342900" algn="l" rtl="0">
              <a:spcBef>
                <a:spcPts val="0"/>
              </a:spcBef>
              <a:spcAft>
                <a:spcPts val="0"/>
              </a:spcAft>
              <a:buClr>
                <a:schemeClr val="lt1"/>
              </a:buClr>
              <a:buSzPts val="1800"/>
              <a:buFont typeface="Open Sans"/>
              <a:buChar char="●"/>
            </a:pPr>
            <a:r>
              <a:rPr lang="es" sz="1800">
                <a:solidFill>
                  <a:schemeClr val="lt1"/>
                </a:solidFill>
                <a:latin typeface="Open Sans"/>
                <a:ea typeface="Open Sans"/>
                <a:cs typeface="Open Sans"/>
                <a:sym typeface="Open Sans"/>
              </a:rPr>
              <a:t>Isolation</a:t>
            </a:r>
            <a:endParaRPr sz="1800">
              <a:solidFill>
                <a:schemeClr val="lt1"/>
              </a:solidFill>
              <a:latin typeface="Open Sans"/>
              <a:ea typeface="Open Sans"/>
              <a:cs typeface="Open Sans"/>
              <a:sym typeface="Open Sans"/>
            </a:endParaRPr>
          </a:p>
          <a:p>
            <a:pPr marL="457200" lvl="0" indent="-342900" algn="l" rtl="0">
              <a:spcBef>
                <a:spcPts val="0"/>
              </a:spcBef>
              <a:spcAft>
                <a:spcPts val="0"/>
              </a:spcAft>
              <a:buClr>
                <a:schemeClr val="lt1"/>
              </a:buClr>
              <a:buSzPts val="1800"/>
              <a:buFont typeface="Open Sans"/>
              <a:buChar char="●"/>
            </a:pPr>
            <a:r>
              <a:rPr lang="es" sz="1800" b="1">
                <a:solidFill>
                  <a:schemeClr val="lt1"/>
                </a:solidFill>
                <a:latin typeface="Open Sans"/>
                <a:ea typeface="Open Sans"/>
                <a:cs typeface="Open Sans"/>
                <a:sym typeface="Open Sans"/>
              </a:rPr>
              <a:t>Reproducibility</a:t>
            </a:r>
            <a:endParaRPr sz="1800" b="1">
              <a:solidFill>
                <a:schemeClr val="lt1"/>
              </a:solidFill>
              <a:latin typeface="Open Sans"/>
              <a:ea typeface="Open Sans"/>
              <a:cs typeface="Open Sans"/>
              <a:sym typeface="Open Sans"/>
            </a:endParaRPr>
          </a:p>
        </p:txBody>
      </p:sp>
      <p:sp>
        <p:nvSpPr>
          <p:cNvPr id="100" name="Google Shape;10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5"/>
          <p:cNvSpPr txBox="1">
            <a:spLocks noGrp="1"/>
          </p:cNvSpPr>
          <p:nvPr>
            <p:ph type="title"/>
          </p:nvPr>
        </p:nvSpPr>
        <p:spPr>
          <a:xfrm>
            <a:off x="311700" y="154390"/>
            <a:ext cx="8520600" cy="2298878"/>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s" dirty="0" smtClean="0"/>
              <a:t>Additional sensory </a:t>
            </a:r>
            <a:r>
              <a:rPr lang="es" dirty="0"/>
              <a:t>modalities </a:t>
            </a:r>
            <a:r>
              <a:rPr lang="es" dirty="0" smtClean="0"/>
              <a:t>can </a:t>
            </a:r>
            <a:r>
              <a:rPr lang="es" dirty="0"/>
              <a:t>alter what we </a:t>
            </a:r>
            <a:r>
              <a:rPr lang="es" dirty="0" smtClean="0"/>
              <a:t>see</a:t>
            </a:r>
            <a:br>
              <a:rPr lang="es" dirty="0" smtClean="0"/>
            </a:br>
            <a:r>
              <a:rPr lang="es" dirty="0"/>
              <a:t/>
            </a:r>
            <a:br>
              <a:rPr lang="es" dirty="0"/>
            </a:br>
            <a:r>
              <a:rPr lang="es" dirty="0" smtClean="0"/>
              <a:t>Auditory-triggered suppression</a:t>
            </a:r>
            <a:endParaRPr dirty="0"/>
          </a:p>
        </p:txBody>
      </p:sp>
      <p:sp>
        <p:nvSpPr>
          <p:cNvPr id="374" name="Google Shape;374;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50</a:t>
            </a:fld>
            <a:endParaRPr/>
          </a:p>
        </p:txBody>
      </p:sp>
      <p:pic>
        <p:nvPicPr>
          <p:cNvPr id="376" name="Google Shape;376;p45"/>
          <p:cNvPicPr preferRelativeResize="0"/>
          <p:nvPr/>
        </p:nvPicPr>
        <p:blipFill rotWithShape="1">
          <a:blip r:embed="rId3">
            <a:alphaModFix/>
          </a:blip>
          <a:srcRect b="13681"/>
          <a:stretch/>
        </p:blipFill>
        <p:spPr>
          <a:xfrm>
            <a:off x="8530974" y="3838299"/>
            <a:ext cx="548700" cy="462803"/>
          </a:xfrm>
          <a:prstGeom prst="rect">
            <a:avLst/>
          </a:prstGeom>
          <a:noFill/>
          <a:ln>
            <a:noFill/>
          </a:ln>
        </p:spPr>
      </p:pic>
      <p:pic>
        <p:nvPicPr>
          <p:cNvPr id="377" name="Google Shape;377;p45"/>
          <p:cNvPicPr preferRelativeResize="0"/>
          <p:nvPr/>
        </p:nvPicPr>
        <p:blipFill rotWithShape="1">
          <a:blip r:embed="rId4">
            <a:alphaModFix/>
          </a:blip>
          <a:srcRect l="6731" t="9132" r="7850" b="21317"/>
          <a:stretch/>
        </p:blipFill>
        <p:spPr>
          <a:xfrm>
            <a:off x="8385717" y="4301105"/>
            <a:ext cx="693960" cy="523655"/>
          </a:xfrm>
          <a:prstGeom prst="rect">
            <a:avLst/>
          </a:prstGeom>
          <a:noFill/>
          <a:ln>
            <a:solidFill>
              <a:srgbClr val="C00000"/>
            </a:solidFill>
          </a:ln>
        </p:spPr>
      </p:pic>
      <p:pic>
        <p:nvPicPr>
          <p:cNvPr id="8" name="Google Shape;365;p44"/>
          <p:cNvPicPr preferRelativeResize="0"/>
          <p:nvPr/>
        </p:nvPicPr>
        <p:blipFill rotWithShape="1">
          <a:blip r:embed="rId5">
            <a:alphaModFix/>
          </a:blip>
          <a:srcRect b="20089"/>
          <a:stretch/>
        </p:blipFill>
        <p:spPr>
          <a:xfrm>
            <a:off x="8445573" y="3232689"/>
            <a:ext cx="719502" cy="524610"/>
          </a:xfrm>
          <a:prstGeom prst="rect">
            <a:avLst/>
          </a:prstGeom>
          <a:noFill/>
          <a:ln>
            <a:noFill/>
          </a:ln>
        </p:spPr>
      </p:pic>
      <p:sp>
        <p:nvSpPr>
          <p:cNvPr id="10" name="Google Shape;357;p49"/>
          <p:cNvSpPr txBox="1">
            <a:spLocks noGrp="1"/>
          </p:cNvSpPr>
          <p:nvPr>
            <p:ph type="body" idx="1"/>
          </p:nvPr>
        </p:nvSpPr>
        <p:spPr>
          <a:xfrm>
            <a:off x="2185639" y="1583472"/>
            <a:ext cx="4698382" cy="3560027"/>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000" u="sng" dirty="0">
              <a:solidFill>
                <a:srgbClr val="222222"/>
              </a:solidFill>
              <a:highlight>
                <a:srgbClr val="FFFFFF"/>
              </a:highlight>
            </a:endParaRPr>
          </a:p>
          <a:p>
            <a:pPr marL="0" lvl="0" indent="0" algn="l" rtl="0">
              <a:spcBef>
                <a:spcPts val="1200"/>
              </a:spcBef>
              <a:spcAft>
                <a:spcPts val="0"/>
              </a:spcAft>
              <a:buNone/>
            </a:pPr>
            <a:endParaRPr sz="1000" u="sng" dirty="0">
              <a:solidFill>
                <a:srgbClr val="222222"/>
              </a:solidFill>
              <a:highlight>
                <a:srgbClr val="FFFFFF"/>
              </a:highlight>
            </a:endParaRPr>
          </a:p>
          <a:p>
            <a:pPr marL="0" lvl="0" indent="0" algn="l" rtl="0">
              <a:spcBef>
                <a:spcPts val="1200"/>
              </a:spcBef>
              <a:spcAft>
                <a:spcPts val="0"/>
              </a:spcAft>
              <a:buNone/>
            </a:pPr>
            <a:endParaRPr sz="1000" u="sng" dirty="0">
              <a:solidFill>
                <a:srgbClr val="222222"/>
              </a:solidFill>
              <a:highlight>
                <a:srgbClr val="FFFFFF"/>
              </a:highlight>
            </a:endParaRPr>
          </a:p>
          <a:p>
            <a:pPr marL="0" lvl="0" indent="0" algn="l" rtl="0">
              <a:spcBef>
                <a:spcPts val="1200"/>
              </a:spcBef>
              <a:spcAft>
                <a:spcPts val="0"/>
              </a:spcAft>
              <a:buNone/>
            </a:pPr>
            <a:endParaRPr sz="1000" u="sng" dirty="0">
              <a:solidFill>
                <a:srgbClr val="222222"/>
              </a:solidFill>
              <a:highlight>
                <a:srgbClr val="FFFFFF"/>
              </a:highlight>
            </a:endParaRPr>
          </a:p>
          <a:p>
            <a:pPr marL="0" lvl="0" indent="0" algn="l" rtl="0">
              <a:spcBef>
                <a:spcPts val="1200"/>
              </a:spcBef>
              <a:spcAft>
                <a:spcPts val="0"/>
              </a:spcAft>
              <a:buNone/>
            </a:pPr>
            <a:r>
              <a:rPr lang="es" sz="1000" u="sng" dirty="0">
                <a:solidFill>
                  <a:srgbClr val="222222"/>
                </a:solidFill>
                <a:highlight>
                  <a:srgbClr val="FFFFFF"/>
                </a:highlight>
              </a:rPr>
              <a:t>Malpica, S.</a:t>
            </a:r>
            <a:r>
              <a:rPr lang="es" sz="1000" dirty="0">
                <a:solidFill>
                  <a:srgbClr val="222222"/>
                </a:solidFill>
                <a:highlight>
                  <a:srgbClr val="FFFFFF"/>
                </a:highlight>
              </a:rPr>
              <a:t>, Serrano, A., Gutierrez, D., &amp; Masia, B. (2020). </a:t>
            </a:r>
            <a:r>
              <a:rPr lang="es" sz="1000" b="1" dirty="0">
                <a:solidFill>
                  <a:srgbClr val="222222"/>
                </a:solidFill>
                <a:highlight>
                  <a:srgbClr val="FFFFFF"/>
                </a:highlight>
              </a:rPr>
              <a:t>Auditory stimuli degrade visual performance in virtual reality.</a:t>
            </a:r>
            <a:r>
              <a:rPr lang="es" sz="1000" dirty="0">
                <a:solidFill>
                  <a:srgbClr val="222222"/>
                </a:solidFill>
                <a:highlight>
                  <a:srgbClr val="FFFFFF"/>
                </a:highlight>
              </a:rPr>
              <a:t> </a:t>
            </a:r>
            <a:r>
              <a:rPr lang="es" sz="1000" i="1" dirty="0">
                <a:solidFill>
                  <a:srgbClr val="222222"/>
                </a:solidFill>
                <a:highlight>
                  <a:srgbClr val="FFFFFF"/>
                </a:highlight>
              </a:rPr>
              <a:t>Scientific Reports</a:t>
            </a:r>
            <a:r>
              <a:rPr lang="es" sz="1000" dirty="0">
                <a:solidFill>
                  <a:srgbClr val="222222"/>
                </a:solidFill>
                <a:highlight>
                  <a:srgbClr val="FFFFFF"/>
                </a:highlight>
              </a:rPr>
              <a:t>, </a:t>
            </a:r>
            <a:r>
              <a:rPr lang="es" sz="1000" i="1" dirty="0">
                <a:solidFill>
                  <a:srgbClr val="222222"/>
                </a:solidFill>
                <a:highlight>
                  <a:srgbClr val="FFFFFF"/>
                </a:highlight>
              </a:rPr>
              <a:t>10</a:t>
            </a:r>
            <a:r>
              <a:rPr lang="es" sz="1000" dirty="0">
                <a:solidFill>
                  <a:srgbClr val="222222"/>
                </a:solidFill>
                <a:highlight>
                  <a:srgbClr val="FFFFFF"/>
                </a:highlight>
              </a:rPr>
              <a:t>.</a:t>
            </a:r>
            <a:endParaRPr dirty="0">
              <a:highlight>
                <a:srgbClr val="FFFFFF"/>
              </a:highlight>
            </a:endParaRPr>
          </a:p>
          <a:p>
            <a:pPr marL="0" lvl="0" indent="0" algn="l" rtl="0">
              <a:spcBef>
                <a:spcPts val="1200"/>
              </a:spcBef>
              <a:spcAft>
                <a:spcPts val="0"/>
              </a:spcAft>
              <a:buNone/>
            </a:pPr>
            <a:endParaRPr sz="1000" u="sng" dirty="0">
              <a:solidFill>
                <a:srgbClr val="222222"/>
              </a:solidFill>
              <a:highlight>
                <a:srgbClr val="FFFFFF"/>
              </a:highlight>
            </a:endParaRPr>
          </a:p>
          <a:p>
            <a:pPr marL="0" lvl="0" indent="0" algn="l" rtl="0">
              <a:spcBef>
                <a:spcPts val="1200"/>
              </a:spcBef>
              <a:spcAft>
                <a:spcPts val="0"/>
              </a:spcAft>
              <a:buNone/>
            </a:pPr>
            <a:endParaRPr sz="1000" u="sng" dirty="0">
              <a:solidFill>
                <a:srgbClr val="222222"/>
              </a:solidFill>
              <a:highlight>
                <a:srgbClr val="FFFFFF"/>
              </a:highlight>
            </a:endParaRPr>
          </a:p>
          <a:p>
            <a:pPr marL="0" lvl="0" indent="0" algn="l" rtl="0">
              <a:spcBef>
                <a:spcPts val="1200"/>
              </a:spcBef>
              <a:spcAft>
                <a:spcPts val="0"/>
              </a:spcAft>
              <a:buNone/>
            </a:pPr>
            <a:endParaRPr sz="1000" u="sng" dirty="0">
              <a:solidFill>
                <a:srgbClr val="222222"/>
              </a:solidFill>
              <a:highlight>
                <a:srgbClr val="FFFFFF"/>
              </a:highlight>
            </a:endParaRPr>
          </a:p>
          <a:p>
            <a:pPr marL="0" lvl="0" indent="0" algn="l" rtl="0">
              <a:spcBef>
                <a:spcPts val="1200"/>
              </a:spcBef>
              <a:spcAft>
                <a:spcPts val="0"/>
              </a:spcAft>
              <a:buNone/>
            </a:pPr>
            <a:endParaRPr sz="1000" u="sng" dirty="0">
              <a:solidFill>
                <a:srgbClr val="222222"/>
              </a:solidFill>
              <a:highlight>
                <a:srgbClr val="FFFFFF"/>
              </a:highlight>
            </a:endParaRPr>
          </a:p>
          <a:p>
            <a:pPr marL="0" lvl="0" indent="0" algn="l" rtl="0">
              <a:spcBef>
                <a:spcPts val="1200"/>
              </a:spcBef>
              <a:spcAft>
                <a:spcPts val="0"/>
              </a:spcAft>
              <a:buNone/>
            </a:pPr>
            <a:endParaRPr sz="1000" u="sng" dirty="0">
              <a:solidFill>
                <a:srgbClr val="222222"/>
              </a:solidFill>
              <a:highlight>
                <a:srgbClr val="FFFFFF"/>
              </a:highlight>
            </a:endParaRPr>
          </a:p>
          <a:p>
            <a:pPr marL="0" lvl="0" indent="0" algn="l" rtl="0">
              <a:spcBef>
                <a:spcPts val="1200"/>
              </a:spcBef>
              <a:spcAft>
                <a:spcPts val="0"/>
              </a:spcAft>
              <a:buNone/>
            </a:pPr>
            <a:endParaRPr sz="1000" u="sng" dirty="0">
              <a:solidFill>
                <a:srgbClr val="222222"/>
              </a:solidFill>
              <a:highlight>
                <a:srgbClr val="FFFFFF"/>
              </a:highlight>
            </a:endParaRPr>
          </a:p>
          <a:p>
            <a:pPr marL="0" lvl="0" indent="0" algn="l" rtl="0">
              <a:spcBef>
                <a:spcPts val="1200"/>
              </a:spcBef>
              <a:spcAft>
                <a:spcPts val="0"/>
              </a:spcAft>
              <a:buNone/>
            </a:pPr>
            <a:endParaRPr sz="1000" u="sng" dirty="0">
              <a:solidFill>
                <a:srgbClr val="222222"/>
              </a:solidFill>
              <a:highlight>
                <a:srgbClr val="FFFFFF"/>
              </a:highlight>
            </a:endParaRPr>
          </a:p>
          <a:p>
            <a:pPr marL="0" lvl="0" indent="0" algn="l" rtl="0">
              <a:spcBef>
                <a:spcPts val="1200"/>
              </a:spcBef>
              <a:spcAft>
                <a:spcPts val="1200"/>
              </a:spcAft>
              <a:buNone/>
            </a:pP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5"/>
          <p:cNvSpPr txBox="1">
            <a:spLocks noGrp="1"/>
          </p:cNvSpPr>
          <p:nvPr>
            <p:ph type="title"/>
          </p:nvPr>
        </p:nvSpPr>
        <p:spPr>
          <a:xfrm>
            <a:off x="311700" y="154390"/>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s" dirty="0" smtClean="0"/>
              <a:t>Additional sensory </a:t>
            </a:r>
            <a:r>
              <a:rPr lang="es" dirty="0"/>
              <a:t>modalities </a:t>
            </a:r>
            <a:r>
              <a:rPr lang="es" dirty="0" smtClean="0"/>
              <a:t>can </a:t>
            </a:r>
            <a:r>
              <a:rPr lang="es" dirty="0"/>
              <a:t>alter what we see</a:t>
            </a:r>
            <a:endParaRPr dirty="0"/>
          </a:p>
        </p:txBody>
      </p:sp>
      <p:sp>
        <p:nvSpPr>
          <p:cNvPr id="374" name="Google Shape;374;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51</a:t>
            </a:fld>
            <a:endParaRPr/>
          </a:p>
        </p:txBody>
      </p:sp>
      <p:pic>
        <p:nvPicPr>
          <p:cNvPr id="376" name="Google Shape;376;p45"/>
          <p:cNvPicPr preferRelativeResize="0"/>
          <p:nvPr/>
        </p:nvPicPr>
        <p:blipFill rotWithShape="1">
          <a:blip r:embed="rId3">
            <a:alphaModFix/>
          </a:blip>
          <a:srcRect b="13681"/>
          <a:stretch/>
        </p:blipFill>
        <p:spPr>
          <a:xfrm>
            <a:off x="8530974" y="3838299"/>
            <a:ext cx="548700" cy="462803"/>
          </a:xfrm>
          <a:prstGeom prst="rect">
            <a:avLst/>
          </a:prstGeom>
          <a:noFill/>
          <a:ln>
            <a:noFill/>
          </a:ln>
        </p:spPr>
      </p:pic>
      <p:pic>
        <p:nvPicPr>
          <p:cNvPr id="377" name="Google Shape;377;p45"/>
          <p:cNvPicPr preferRelativeResize="0"/>
          <p:nvPr/>
        </p:nvPicPr>
        <p:blipFill rotWithShape="1">
          <a:blip r:embed="rId4">
            <a:alphaModFix/>
          </a:blip>
          <a:srcRect l="6731" t="9132" r="7850" b="21317"/>
          <a:stretch/>
        </p:blipFill>
        <p:spPr>
          <a:xfrm>
            <a:off x="8385717" y="4301105"/>
            <a:ext cx="693960" cy="523655"/>
          </a:xfrm>
          <a:prstGeom prst="rect">
            <a:avLst/>
          </a:prstGeom>
          <a:noFill/>
          <a:ln>
            <a:solidFill>
              <a:srgbClr val="C00000"/>
            </a:solidFill>
          </a:ln>
        </p:spPr>
      </p:pic>
      <p:pic>
        <p:nvPicPr>
          <p:cNvPr id="8" name="Google Shape;365;p44"/>
          <p:cNvPicPr preferRelativeResize="0"/>
          <p:nvPr/>
        </p:nvPicPr>
        <p:blipFill rotWithShape="1">
          <a:blip r:embed="rId5">
            <a:alphaModFix/>
          </a:blip>
          <a:srcRect b="20089"/>
          <a:stretch/>
        </p:blipFill>
        <p:spPr>
          <a:xfrm>
            <a:off x="8445573" y="3232689"/>
            <a:ext cx="719502" cy="524610"/>
          </a:xfrm>
          <a:prstGeom prst="rect">
            <a:avLst/>
          </a:prstGeom>
          <a:noFill/>
          <a:ln>
            <a:noFill/>
          </a:ln>
        </p:spPr>
      </p:pic>
      <p:pic>
        <p:nvPicPr>
          <p:cNvPr id="9" name="Google Shape;360;p49"/>
          <p:cNvPicPr preferRelativeResize="0"/>
          <p:nvPr/>
        </p:nvPicPr>
        <p:blipFill rotWithShape="1">
          <a:blip r:embed="rId6">
            <a:alphaModFix/>
          </a:blip>
          <a:srcRect l="5364" r="19919"/>
          <a:stretch/>
        </p:blipFill>
        <p:spPr>
          <a:xfrm>
            <a:off x="1655467" y="1076118"/>
            <a:ext cx="5833066" cy="3748642"/>
          </a:xfrm>
          <a:prstGeom prst="rect">
            <a:avLst/>
          </a:prstGeom>
          <a:noFill/>
          <a:ln>
            <a:noFill/>
          </a:ln>
        </p:spPr>
      </p:pic>
    </p:spTree>
    <p:extLst>
      <p:ext uri="{BB962C8B-B14F-4D97-AF65-F5344CB8AC3E}">
        <p14:creationId xmlns:p14="http://schemas.microsoft.com/office/powerpoint/2010/main" val="857109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5"/>
          <p:cNvSpPr txBox="1">
            <a:spLocks noGrp="1"/>
          </p:cNvSpPr>
          <p:nvPr>
            <p:ph type="title"/>
          </p:nvPr>
        </p:nvSpPr>
        <p:spPr>
          <a:xfrm>
            <a:off x="311700" y="154390"/>
            <a:ext cx="8520600" cy="83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s" dirty="0" smtClean="0"/>
              <a:t>Auditory-triggered suppression</a:t>
            </a:r>
            <a:endParaRPr dirty="0"/>
          </a:p>
        </p:txBody>
      </p:sp>
      <p:sp>
        <p:nvSpPr>
          <p:cNvPr id="374" name="Google Shape;374;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52</a:t>
            </a:fld>
            <a:endParaRPr/>
          </a:p>
        </p:txBody>
      </p:sp>
      <p:pic>
        <p:nvPicPr>
          <p:cNvPr id="376" name="Google Shape;376;p45"/>
          <p:cNvPicPr preferRelativeResize="0"/>
          <p:nvPr/>
        </p:nvPicPr>
        <p:blipFill rotWithShape="1">
          <a:blip r:embed="rId3">
            <a:alphaModFix/>
          </a:blip>
          <a:srcRect b="13681"/>
          <a:stretch/>
        </p:blipFill>
        <p:spPr>
          <a:xfrm>
            <a:off x="8530974" y="3838299"/>
            <a:ext cx="548700" cy="462803"/>
          </a:xfrm>
          <a:prstGeom prst="rect">
            <a:avLst/>
          </a:prstGeom>
          <a:noFill/>
          <a:ln>
            <a:noFill/>
          </a:ln>
        </p:spPr>
      </p:pic>
      <p:pic>
        <p:nvPicPr>
          <p:cNvPr id="377" name="Google Shape;377;p45"/>
          <p:cNvPicPr preferRelativeResize="0"/>
          <p:nvPr/>
        </p:nvPicPr>
        <p:blipFill rotWithShape="1">
          <a:blip r:embed="rId4">
            <a:alphaModFix/>
          </a:blip>
          <a:srcRect l="6731" t="9132" r="7850" b="21317"/>
          <a:stretch/>
        </p:blipFill>
        <p:spPr>
          <a:xfrm>
            <a:off x="8385717" y="4301105"/>
            <a:ext cx="693960" cy="523655"/>
          </a:xfrm>
          <a:prstGeom prst="rect">
            <a:avLst/>
          </a:prstGeom>
          <a:noFill/>
          <a:ln>
            <a:solidFill>
              <a:srgbClr val="C00000"/>
            </a:solidFill>
          </a:ln>
        </p:spPr>
      </p:pic>
      <p:pic>
        <p:nvPicPr>
          <p:cNvPr id="8" name="Google Shape;365;p44"/>
          <p:cNvPicPr preferRelativeResize="0"/>
          <p:nvPr/>
        </p:nvPicPr>
        <p:blipFill rotWithShape="1">
          <a:blip r:embed="rId5">
            <a:alphaModFix/>
          </a:blip>
          <a:srcRect b="20089"/>
          <a:stretch/>
        </p:blipFill>
        <p:spPr>
          <a:xfrm>
            <a:off x="8445573" y="3232689"/>
            <a:ext cx="719502" cy="524610"/>
          </a:xfrm>
          <a:prstGeom prst="rect">
            <a:avLst/>
          </a:prstGeom>
          <a:noFill/>
          <a:ln>
            <a:noFill/>
          </a:ln>
        </p:spPr>
      </p:pic>
      <p:sp>
        <p:nvSpPr>
          <p:cNvPr id="9" name="Google Shape;920;p99"/>
          <p:cNvSpPr txBox="1"/>
          <p:nvPr/>
        </p:nvSpPr>
        <p:spPr>
          <a:xfrm>
            <a:off x="2377021" y="1502244"/>
            <a:ext cx="3642732" cy="2336055"/>
          </a:xfrm>
          <a:prstGeom prst="rect">
            <a:avLst/>
          </a:prstGeom>
          <a:noFill/>
          <a:ln>
            <a:noFill/>
          </a:ln>
        </p:spPr>
        <p:txBody>
          <a:bodyPr spcFirstLastPara="1" wrap="square" lIns="91425" tIns="91425" rIns="91425" bIns="91425" anchor="t" anchorCtr="0">
            <a:normAutofit/>
          </a:bodyPr>
          <a:lstStyle/>
          <a:p>
            <a:pPr marL="457200" lvl="0" indent="0" algn="l" rtl="0">
              <a:lnSpc>
                <a:spcPct val="115000"/>
              </a:lnSpc>
              <a:spcBef>
                <a:spcPts val="0"/>
              </a:spcBef>
              <a:spcAft>
                <a:spcPts val="0"/>
              </a:spcAft>
              <a:buNone/>
            </a:pPr>
            <a:endParaRPr sz="1800" dirty="0">
              <a:solidFill>
                <a:srgbClr val="595959"/>
              </a:solidFill>
            </a:endParaRPr>
          </a:p>
          <a:p>
            <a:pPr marL="457200" lvl="0" indent="0" algn="l" rtl="0">
              <a:lnSpc>
                <a:spcPct val="115000"/>
              </a:lnSpc>
              <a:spcBef>
                <a:spcPts val="1200"/>
              </a:spcBef>
              <a:spcAft>
                <a:spcPts val="0"/>
              </a:spcAft>
              <a:buNone/>
            </a:pPr>
            <a:endParaRPr sz="1800" dirty="0">
              <a:solidFill>
                <a:srgbClr val="595959"/>
              </a:solidFill>
            </a:endParaRPr>
          </a:p>
          <a:p>
            <a:pPr marL="457200" lvl="0" indent="0" algn="l" rtl="0">
              <a:lnSpc>
                <a:spcPct val="115000"/>
              </a:lnSpc>
              <a:spcBef>
                <a:spcPts val="1200"/>
              </a:spcBef>
              <a:spcAft>
                <a:spcPts val="0"/>
              </a:spcAft>
              <a:buNone/>
            </a:pPr>
            <a:endParaRPr sz="1800" dirty="0">
              <a:solidFill>
                <a:srgbClr val="595959"/>
              </a:solidFill>
            </a:endParaRPr>
          </a:p>
          <a:p>
            <a:pPr marL="0" lvl="0" indent="0" algn="just" rtl="0">
              <a:lnSpc>
                <a:spcPct val="115000"/>
              </a:lnSpc>
              <a:spcBef>
                <a:spcPts val="1200"/>
              </a:spcBef>
              <a:spcAft>
                <a:spcPts val="1200"/>
              </a:spcAft>
              <a:buNone/>
            </a:pPr>
            <a:r>
              <a:rPr lang="es" sz="1000" dirty="0">
                <a:solidFill>
                  <a:srgbClr val="222222"/>
                </a:solidFill>
                <a:highlight>
                  <a:srgbClr val="FFFFFF"/>
                </a:highlight>
              </a:rPr>
              <a:t>Hidaka, S., &amp; Ide, M. (2015).</a:t>
            </a:r>
            <a:r>
              <a:rPr lang="es" sz="1000" b="1" dirty="0">
                <a:solidFill>
                  <a:srgbClr val="222222"/>
                </a:solidFill>
                <a:highlight>
                  <a:srgbClr val="FFFFFF"/>
                </a:highlight>
              </a:rPr>
              <a:t> Sound can suppress visual perception.</a:t>
            </a:r>
            <a:r>
              <a:rPr lang="es" sz="1000" dirty="0">
                <a:solidFill>
                  <a:srgbClr val="222222"/>
                </a:solidFill>
                <a:highlight>
                  <a:srgbClr val="FFFFFF"/>
                </a:highlight>
              </a:rPr>
              <a:t> </a:t>
            </a:r>
            <a:r>
              <a:rPr lang="es" sz="1000" i="1" dirty="0">
                <a:solidFill>
                  <a:srgbClr val="222222"/>
                </a:solidFill>
                <a:highlight>
                  <a:srgbClr val="FFFFFF"/>
                </a:highlight>
              </a:rPr>
              <a:t>Scientific reports</a:t>
            </a:r>
            <a:r>
              <a:rPr lang="es" sz="1000" dirty="0">
                <a:solidFill>
                  <a:srgbClr val="222222"/>
                </a:solidFill>
                <a:highlight>
                  <a:srgbClr val="FFFFFF"/>
                </a:highlight>
              </a:rPr>
              <a:t>, </a:t>
            </a:r>
            <a:r>
              <a:rPr lang="es" sz="1000" i="1" dirty="0">
                <a:solidFill>
                  <a:srgbClr val="222222"/>
                </a:solidFill>
                <a:highlight>
                  <a:srgbClr val="FFFFFF"/>
                </a:highlight>
              </a:rPr>
              <a:t>5</a:t>
            </a:r>
            <a:r>
              <a:rPr lang="es" sz="1000" dirty="0">
                <a:solidFill>
                  <a:srgbClr val="222222"/>
                </a:solidFill>
                <a:highlight>
                  <a:srgbClr val="FFFFFF"/>
                </a:highlight>
              </a:rPr>
              <a:t>(1), 10483.</a:t>
            </a:r>
            <a:endParaRPr sz="1800" dirty="0">
              <a:solidFill>
                <a:srgbClr val="595959"/>
              </a:solidFill>
            </a:endParaRPr>
          </a:p>
        </p:txBody>
      </p:sp>
      <p:pic>
        <p:nvPicPr>
          <p:cNvPr id="10" name="Google Shape;922;p99"/>
          <p:cNvPicPr preferRelativeResize="0"/>
          <p:nvPr/>
        </p:nvPicPr>
        <p:blipFill rotWithShape="1">
          <a:blip r:embed="rId6">
            <a:alphaModFix/>
          </a:blip>
          <a:srcRect l="47592" t="34606" b="32991"/>
          <a:stretch/>
        </p:blipFill>
        <p:spPr>
          <a:xfrm>
            <a:off x="2294061" y="985690"/>
            <a:ext cx="4555877" cy="1891563"/>
          </a:xfrm>
          <a:prstGeom prst="rect">
            <a:avLst/>
          </a:prstGeom>
          <a:noFill/>
          <a:ln>
            <a:noFill/>
          </a:ln>
        </p:spPr>
      </p:pic>
    </p:spTree>
    <p:extLst>
      <p:ext uri="{BB962C8B-B14F-4D97-AF65-F5344CB8AC3E}">
        <p14:creationId xmlns:p14="http://schemas.microsoft.com/office/powerpoint/2010/main" val="11279783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101"/>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Main experiment - Spatial layout</a:t>
            </a:r>
            <a:endParaRPr dirty="0">
              <a:solidFill>
                <a:schemeClr val="lt1"/>
              </a:solidFill>
              <a:latin typeface="Gugi"/>
              <a:ea typeface="Gugi"/>
              <a:cs typeface="Gugi"/>
              <a:sym typeface="Gugi"/>
            </a:endParaRPr>
          </a:p>
        </p:txBody>
      </p:sp>
      <p:sp>
        <p:nvSpPr>
          <p:cNvPr id="936" name="Google Shape;936;p101"/>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latin typeface="Gugi"/>
              <a:ea typeface="Gugi"/>
              <a:cs typeface="Gugi"/>
              <a:sym typeface="Gugi"/>
            </a:endParaRPr>
          </a:p>
        </p:txBody>
      </p:sp>
      <p:pic>
        <p:nvPicPr>
          <p:cNvPr id="937" name="Google Shape;937;p101"/>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939" name="Google Shape;939;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53</a:t>
            </a:fld>
            <a:endParaRPr/>
          </a:p>
        </p:txBody>
      </p:sp>
      <p:sp>
        <p:nvSpPr>
          <p:cNvPr id="2" name="Elipse 1">
            <a:extLst>
              <a:ext uri="{FF2B5EF4-FFF2-40B4-BE49-F238E27FC236}">
                <a16:creationId xmlns:a16="http://schemas.microsoft.com/office/drawing/2014/main" id="{FB7A7A20-98E4-ABF2-4454-CAEB04B80B24}"/>
              </a:ext>
            </a:extLst>
          </p:cNvPr>
          <p:cNvSpPr/>
          <p:nvPr/>
        </p:nvSpPr>
        <p:spPr>
          <a:xfrm>
            <a:off x="1667817" y="2858100"/>
            <a:ext cx="1082842" cy="1339515"/>
          </a:xfrm>
          <a:prstGeom prst="ellipse">
            <a:avLst/>
          </a:prstGeom>
          <a:solidFill>
            <a:srgbClr val="E6B7A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Conector recto 3">
            <a:extLst>
              <a:ext uri="{FF2B5EF4-FFF2-40B4-BE49-F238E27FC236}">
                <a16:creationId xmlns:a16="http://schemas.microsoft.com/office/drawing/2014/main" id="{88DB6624-B7EE-DC3D-E1F6-DE26F4986D77}"/>
              </a:ext>
            </a:extLst>
          </p:cNvPr>
          <p:cNvCxnSpPr>
            <a:cxnSpLocks/>
          </p:cNvCxnSpPr>
          <p:nvPr/>
        </p:nvCxnSpPr>
        <p:spPr>
          <a:xfrm flipV="1">
            <a:off x="2153091" y="2665071"/>
            <a:ext cx="95291" cy="1930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67A7625E-5CF0-4615-0FAA-156677F9C8A5}"/>
              </a:ext>
            </a:extLst>
          </p:cNvPr>
          <p:cNvCxnSpPr>
            <a:cxnSpLocks/>
          </p:cNvCxnSpPr>
          <p:nvPr/>
        </p:nvCxnSpPr>
        <p:spPr>
          <a:xfrm>
            <a:off x="2248382" y="2665071"/>
            <a:ext cx="81023" cy="2170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1F8DF778-BC4C-EFDB-9C0F-C002CEBD7966}"/>
              </a:ext>
            </a:extLst>
          </p:cNvPr>
          <p:cNvSpPr txBox="1"/>
          <p:nvPr/>
        </p:nvSpPr>
        <p:spPr>
          <a:xfrm>
            <a:off x="3135086" y="3439886"/>
            <a:ext cx="1436914" cy="369332"/>
          </a:xfrm>
          <a:prstGeom prst="rect">
            <a:avLst/>
          </a:prstGeom>
          <a:noFill/>
        </p:spPr>
        <p:txBody>
          <a:bodyPr wrap="square" rtlCol="0">
            <a:spAutoFit/>
          </a:bodyPr>
          <a:lstStyle/>
          <a:p>
            <a:r>
              <a:rPr lang="en-US" sz="1800" dirty="0">
                <a:latin typeface="Ink Free" panose="03080402000500000000" pitchFamily="66" charset="0"/>
              </a:rPr>
              <a:t>Participant</a:t>
            </a:r>
            <a:endParaRPr lang="en-US" dirty="0">
              <a:latin typeface="Ink Free" panose="03080402000500000000" pitchFamily="66" charset="0"/>
            </a:endParaRPr>
          </a:p>
        </p:txBody>
      </p:sp>
    </p:spTree>
    <p:extLst>
      <p:ext uri="{BB962C8B-B14F-4D97-AF65-F5344CB8AC3E}">
        <p14:creationId xmlns:p14="http://schemas.microsoft.com/office/powerpoint/2010/main" val="1382537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101"/>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ES" dirty="0" err="1">
                <a:solidFill>
                  <a:schemeClr val="lt1"/>
                </a:solidFill>
                <a:latin typeface="Gugi"/>
                <a:ea typeface="Gugi"/>
                <a:cs typeface="Gugi"/>
                <a:sym typeface="Gugi"/>
              </a:rPr>
              <a:t>Main</a:t>
            </a:r>
            <a:r>
              <a:rPr lang="es-ES" dirty="0">
                <a:solidFill>
                  <a:schemeClr val="lt1"/>
                </a:solidFill>
                <a:latin typeface="Gugi"/>
                <a:ea typeface="Gugi"/>
                <a:cs typeface="Gugi"/>
                <a:sym typeface="Gugi"/>
              </a:rPr>
              <a:t> </a:t>
            </a:r>
            <a:r>
              <a:rPr lang="es-ES" dirty="0" err="1">
                <a:solidFill>
                  <a:schemeClr val="lt1"/>
                </a:solidFill>
                <a:latin typeface="Gugi"/>
                <a:ea typeface="Gugi"/>
                <a:cs typeface="Gugi"/>
                <a:sym typeface="Gugi"/>
              </a:rPr>
              <a:t>experiment</a:t>
            </a:r>
            <a:r>
              <a:rPr lang="es-ES" dirty="0">
                <a:solidFill>
                  <a:schemeClr val="lt1"/>
                </a:solidFill>
                <a:latin typeface="Gugi"/>
                <a:ea typeface="Gugi"/>
                <a:cs typeface="Gugi"/>
                <a:sym typeface="Gugi"/>
              </a:rPr>
              <a:t> - </a:t>
            </a:r>
            <a:r>
              <a:rPr lang="es-ES" dirty="0" err="1">
                <a:solidFill>
                  <a:schemeClr val="lt1"/>
                </a:solidFill>
                <a:latin typeface="Gugi"/>
                <a:ea typeface="Gugi"/>
                <a:cs typeface="Gugi"/>
                <a:sym typeface="Gugi"/>
              </a:rPr>
              <a:t>Spatial</a:t>
            </a:r>
            <a:r>
              <a:rPr lang="es-ES" dirty="0">
                <a:solidFill>
                  <a:schemeClr val="lt1"/>
                </a:solidFill>
                <a:latin typeface="Gugi"/>
                <a:ea typeface="Gugi"/>
                <a:cs typeface="Gugi"/>
                <a:sym typeface="Gugi"/>
              </a:rPr>
              <a:t> </a:t>
            </a:r>
            <a:r>
              <a:rPr lang="es-ES" dirty="0" err="1">
                <a:solidFill>
                  <a:schemeClr val="lt1"/>
                </a:solidFill>
                <a:latin typeface="Gugi"/>
                <a:ea typeface="Gugi"/>
                <a:cs typeface="Gugi"/>
                <a:sym typeface="Gugi"/>
              </a:rPr>
              <a:t>layout</a:t>
            </a:r>
            <a:endParaRPr lang="es-ES" dirty="0">
              <a:solidFill>
                <a:schemeClr val="lt1"/>
              </a:solidFill>
              <a:latin typeface="Gugi"/>
              <a:ea typeface="Gugi"/>
              <a:cs typeface="Gugi"/>
              <a:sym typeface="Gugi"/>
            </a:endParaRPr>
          </a:p>
        </p:txBody>
      </p:sp>
      <p:sp>
        <p:nvSpPr>
          <p:cNvPr id="936" name="Google Shape;936;p101"/>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latin typeface="Gugi"/>
              <a:ea typeface="Gugi"/>
              <a:cs typeface="Gugi"/>
              <a:sym typeface="Gugi"/>
            </a:endParaRPr>
          </a:p>
        </p:txBody>
      </p:sp>
      <p:pic>
        <p:nvPicPr>
          <p:cNvPr id="937" name="Google Shape;937;p101"/>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939" name="Google Shape;939;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54</a:t>
            </a:fld>
            <a:endParaRPr/>
          </a:p>
        </p:txBody>
      </p:sp>
      <p:sp>
        <p:nvSpPr>
          <p:cNvPr id="2" name="Elipse 1">
            <a:extLst>
              <a:ext uri="{FF2B5EF4-FFF2-40B4-BE49-F238E27FC236}">
                <a16:creationId xmlns:a16="http://schemas.microsoft.com/office/drawing/2014/main" id="{FB7A7A20-98E4-ABF2-4454-CAEB04B80B24}"/>
              </a:ext>
            </a:extLst>
          </p:cNvPr>
          <p:cNvSpPr/>
          <p:nvPr/>
        </p:nvSpPr>
        <p:spPr>
          <a:xfrm>
            <a:off x="1667817" y="2858100"/>
            <a:ext cx="1082842" cy="1339515"/>
          </a:xfrm>
          <a:prstGeom prst="ellipse">
            <a:avLst/>
          </a:prstGeom>
          <a:solidFill>
            <a:srgbClr val="E6B7A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Conector recto 3">
            <a:extLst>
              <a:ext uri="{FF2B5EF4-FFF2-40B4-BE49-F238E27FC236}">
                <a16:creationId xmlns:a16="http://schemas.microsoft.com/office/drawing/2014/main" id="{88DB6624-B7EE-DC3D-E1F6-DE26F4986D77}"/>
              </a:ext>
            </a:extLst>
          </p:cNvPr>
          <p:cNvCxnSpPr>
            <a:cxnSpLocks/>
          </p:cNvCxnSpPr>
          <p:nvPr/>
        </p:nvCxnSpPr>
        <p:spPr>
          <a:xfrm flipV="1">
            <a:off x="2153091" y="2665071"/>
            <a:ext cx="95291" cy="1930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67A7625E-5CF0-4615-0FAA-156677F9C8A5}"/>
              </a:ext>
            </a:extLst>
          </p:cNvPr>
          <p:cNvCxnSpPr>
            <a:cxnSpLocks/>
          </p:cNvCxnSpPr>
          <p:nvPr/>
        </p:nvCxnSpPr>
        <p:spPr>
          <a:xfrm>
            <a:off x="2248382" y="2665071"/>
            <a:ext cx="81023" cy="2170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lipse 2">
            <a:extLst>
              <a:ext uri="{FF2B5EF4-FFF2-40B4-BE49-F238E27FC236}">
                <a16:creationId xmlns:a16="http://schemas.microsoft.com/office/drawing/2014/main" id="{0087DE6F-DA09-2BA8-3324-C433215D530A}"/>
              </a:ext>
            </a:extLst>
          </p:cNvPr>
          <p:cNvSpPr/>
          <p:nvPr/>
        </p:nvSpPr>
        <p:spPr>
          <a:xfrm>
            <a:off x="1953331" y="1350650"/>
            <a:ext cx="561565" cy="561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8DFC8EAF-C083-6F28-1ED7-11143387DF4D}"/>
              </a:ext>
            </a:extLst>
          </p:cNvPr>
          <p:cNvSpPr txBox="1"/>
          <p:nvPr/>
        </p:nvSpPr>
        <p:spPr>
          <a:xfrm>
            <a:off x="4728754" y="1446766"/>
            <a:ext cx="2055223" cy="369332"/>
          </a:xfrm>
          <a:prstGeom prst="rect">
            <a:avLst/>
          </a:prstGeom>
          <a:noFill/>
        </p:spPr>
        <p:txBody>
          <a:bodyPr wrap="square" rtlCol="0">
            <a:spAutoFit/>
          </a:bodyPr>
          <a:lstStyle/>
          <a:p>
            <a:r>
              <a:rPr lang="en-US" sz="1800" b="1" dirty="0">
                <a:latin typeface="Ink Free" panose="03080402000500000000" pitchFamily="66" charset="0"/>
              </a:rPr>
              <a:t>Visual targets</a:t>
            </a:r>
            <a:endParaRPr lang="en-US" b="1" dirty="0">
              <a:latin typeface="Ink Free" panose="03080402000500000000" pitchFamily="66" charset="0"/>
            </a:endParaRPr>
          </a:p>
        </p:txBody>
      </p:sp>
    </p:spTree>
    <p:extLst>
      <p:ext uri="{BB962C8B-B14F-4D97-AF65-F5344CB8AC3E}">
        <p14:creationId xmlns:p14="http://schemas.microsoft.com/office/powerpoint/2010/main" val="4263570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15" name="Forma libre: forma 14">
            <a:extLst>
              <a:ext uri="{FF2B5EF4-FFF2-40B4-BE49-F238E27FC236}">
                <a16:creationId xmlns:a16="http://schemas.microsoft.com/office/drawing/2014/main" id="{4C366558-0488-07C1-B4C8-74786917B96C}"/>
              </a:ext>
            </a:extLst>
          </p:cNvPr>
          <p:cNvSpPr/>
          <p:nvPr/>
        </p:nvSpPr>
        <p:spPr>
          <a:xfrm>
            <a:off x="130631" y="1219202"/>
            <a:ext cx="4676502" cy="2325188"/>
          </a:xfrm>
          <a:custGeom>
            <a:avLst/>
            <a:gdLst>
              <a:gd name="connsiteX0" fmla="*/ 2281646 w 4615543"/>
              <a:gd name="connsiteY0" fmla="*/ 2325188 h 2325188"/>
              <a:gd name="connsiteX1" fmla="*/ 4615543 w 4615543"/>
              <a:gd name="connsiteY1" fmla="*/ 43542 h 2325188"/>
              <a:gd name="connsiteX2" fmla="*/ 0 w 4615543"/>
              <a:gd name="connsiteY2" fmla="*/ 0 h 2325188"/>
              <a:gd name="connsiteX3" fmla="*/ 2281646 w 4615543"/>
              <a:gd name="connsiteY3" fmla="*/ 2325188 h 2325188"/>
            </a:gdLst>
            <a:ahLst/>
            <a:cxnLst>
              <a:cxn ang="0">
                <a:pos x="connsiteX0" y="connsiteY0"/>
              </a:cxn>
              <a:cxn ang="0">
                <a:pos x="connsiteX1" y="connsiteY1"/>
              </a:cxn>
              <a:cxn ang="0">
                <a:pos x="connsiteX2" y="connsiteY2"/>
              </a:cxn>
              <a:cxn ang="0">
                <a:pos x="connsiteX3" y="connsiteY3"/>
              </a:cxn>
            </a:cxnLst>
            <a:rect l="l" t="t" r="r" b="b"/>
            <a:pathLst>
              <a:path w="4615543" h="2325188">
                <a:moveTo>
                  <a:pt x="2281646" y="2325188"/>
                </a:moveTo>
                <a:lnTo>
                  <a:pt x="4615543" y="43542"/>
                </a:lnTo>
                <a:lnTo>
                  <a:pt x="0" y="0"/>
                </a:lnTo>
                <a:lnTo>
                  <a:pt x="2281646" y="232518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Google Shape;935;p101"/>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ES" dirty="0" err="1">
                <a:solidFill>
                  <a:schemeClr val="lt1"/>
                </a:solidFill>
                <a:latin typeface="Gugi"/>
                <a:ea typeface="Gugi"/>
                <a:cs typeface="Gugi"/>
                <a:sym typeface="Gugi"/>
              </a:rPr>
              <a:t>Main</a:t>
            </a:r>
            <a:r>
              <a:rPr lang="es-ES" dirty="0">
                <a:solidFill>
                  <a:schemeClr val="lt1"/>
                </a:solidFill>
                <a:latin typeface="Gugi"/>
                <a:ea typeface="Gugi"/>
                <a:cs typeface="Gugi"/>
                <a:sym typeface="Gugi"/>
              </a:rPr>
              <a:t> </a:t>
            </a:r>
            <a:r>
              <a:rPr lang="es-ES" dirty="0" err="1">
                <a:solidFill>
                  <a:schemeClr val="lt1"/>
                </a:solidFill>
                <a:latin typeface="Gugi"/>
                <a:ea typeface="Gugi"/>
                <a:cs typeface="Gugi"/>
                <a:sym typeface="Gugi"/>
              </a:rPr>
              <a:t>experiment</a:t>
            </a:r>
            <a:r>
              <a:rPr lang="es-ES" dirty="0">
                <a:solidFill>
                  <a:schemeClr val="lt1"/>
                </a:solidFill>
                <a:latin typeface="Gugi"/>
                <a:ea typeface="Gugi"/>
                <a:cs typeface="Gugi"/>
                <a:sym typeface="Gugi"/>
              </a:rPr>
              <a:t> - </a:t>
            </a:r>
            <a:r>
              <a:rPr lang="es-ES" dirty="0" err="1">
                <a:solidFill>
                  <a:schemeClr val="lt1"/>
                </a:solidFill>
                <a:latin typeface="Gugi"/>
                <a:ea typeface="Gugi"/>
                <a:cs typeface="Gugi"/>
                <a:sym typeface="Gugi"/>
              </a:rPr>
              <a:t>Spatial</a:t>
            </a:r>
            <a:r>
              <a:rPr lang="es-ES" dirty="0">
                <a:solidFill>
                  <a:schemeClr val="lt1"/>
                </a:solidFill>
                <a:latin typeface="Gugi"/>
                <a:ea typeface="Gugi"/>
                <a:cs typeface="Gugi"/>
                <a:sym typeface="Gugi"/>
              </a:rPr>
              <a:t> </a:t>
            </a:r>
            <a:r>
              <a:rPr lang="es-ES" dirty="0" err="1">
                <a:solidFill>
                  <a:schemeClr val="lt1"/>
                </a:solidFill>
                <a:latin typeface="Gugi"/>
                <a:ea typeface="Gugi"/>
                <a:cs typeface="Gugi"/>
                <a:sym typeface="Gugi"/>
              </a:rPr>
              <a:t>layout</a:t>
            </a:r>
            <a:endParaRPr lang="es-ES" dirty="0">
              <a:solidFill>
                <a:schemeClr val="lt1"/>
              </a:solidFill>
              <a:latin typeface="Gugi"/>
              <a:ea typeface="Gugi"/>
              <a:cs typeface="Gugi"/>
              <a:sym typeface="Gugi"/>
            </a:endParaRPr>
          </a:p>
        </p:txBody>
      </p:sp>
      <p:pic>
        <p:nvPicPr>
          <p:cNvPr id="937" name="Google Shape;937;p101"/>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939" name="Google Shape;939;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55</a:t>
            </a:fld>
            <a:endParaRPr/>
          </a:p>
        </p:txBody>
      </p:sp>
      <p:sp>
        <p:nvSpPr>
          <p:cNvPr id="2" name="Elipse 1">
            <a:extLst>
              <a:ext uri="{FF2B5EF4-FFF2-40B4-BE49-F238E27FC236}">
                <a16:creationId xmlns:a16="http://schemas.microsoft.com/office/drawing/2014/main" id="{FB7A7A20-98E4-ABF2-4454-CAEB04B80B24}"/>
              </a:ext>
            </a:extLst>
          </p:cNvPr>
          <p:cNvSpPr/>
          <p:nvPr/>
        </p:nvSpPr>
        <p:spPr>
          <a:xfrm>
            <a:off x="1902950" y="2953895"/>
            <a:ext cx="1082842" cy="1339515"/>
          </a:xfrm>
          <a:prstGeom prst="ellipse">
            <a:avLst/>
          </a:prstGeom>
          <a:solidFill>
            <a:srgbClr val="E6B7A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Conector recto 3">
            <a:extLst>
              <a:ext uri="{FF2B5EF4-FFF2-40B4-BE49-F238E27FC236}">
                <a16:creationId xmlns:a16="http://schemas.microsoft.com/office/drawing/2014/main" id="{88DB6624-B7EE-DC3D-E1F6-DE26F4986D77}"/>
              </a:ext>
            </a:extLst>
          </p:cNvPr>
          <p:cNvCxnSpPr>
            <a:cxnSpLocks/>
          </p:cNvCxnSpPr>
          <p:nvPr/>
        </p:nvCxnSpPr>
        <p:spPr>
          <a:xfrm flipV="1">
            <a:off x="2349901" y="2764156"/>
            <a:ext cx="95291" cy="1930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67A7625E-5CF0-4615-0FAA-156677F9C8A5}"/>
              </a:ext>
            </a:extLst>
          </p:cNvPr>
          <p:cNvCxnSpPr>
            <a:cxnSpLocks/>
          </p:cNvCxnSpPr>
          <p:nvPr/>
        </p:nvCxnSpPr>
        <p:spPr>
          <a:xfrm>
            <a:off x="2439968" y="2752159"/>
            <a:ext cx="81023" cy="2170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lipse 2">
            <a:extLst>
              <a:ext uri="{FF2B5EF4-FFF2-40B4-BE49-F238E27FC236}">
                <a16:creationId xmlns:a16="http://schemas.microsoft.com/office/drawing/2014/main" id="{0087DE6F-DA09-2BA8-3324-C433215D530A}"/>
              </a:ext>
            </a:extLst>
          </p:cNvPr>
          <p:cNvSpPr/>
          <p:nvPr/>
        </p:nvSpPr>
        <p:spPr>
          <a:xfrm>
            <a:off x="2188464" y="1463863"/>
            <a:ext cx="561565" cy="561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8DFC8EAF-C083-6F28-1ED7-11143387DF4D}"/>
              </a:ext>
            </a:extLst>
          </p:cNvPr>
          <p:cNvSpPr txBox="1"/>
          <p:nvPr/>
        </p:nvSpPr>
        <p:spPr>
          <a:xfrm>
            <a:off x="4728754" y="1446766"/>
            <a:ext cx="2055223" cy="646331"/>
          </a:xfrm>
          <a:prstGeom prst="rect">
            <a:avLst/>
          </a:prstGeom>
          <a:noFill/>
        </p:spPr>
        <p:txBody>
          <a:bodyPr wrap="square" rtlCol="0">
            <a:spAutoFit/>
          </a:bodyPr>
          <a:lstStyle/>
          <a:p>
            <a:r>
              <a:rPr lang="en-US" sz="1800" b="1" dirty="0">
                <a:latin typeface="Ink Free" panose="03080402000500000000" pitchFamily="66" charset="0"/>
              </a:rPr>
              <a:t>Visual targets</a:t>
            </a:r>
          </a:p>
          <a:p>
            <a:r>
              <a:rPr lang="en-US" sz="1800" b="1" dirty="0">
                <a:solidFill>
                  <a:srgbClr val="0070C0"/>
                </a:solidFill>
                <a:latin typeface="Ink Free" panose="03080402000500000000" pitchFamily="66" charset="0"/>
              </a:rPr>
              <a:t>Field of view</a:t>
            </a:r>
            <a:endParaRPr lang="en-US" b="1" dirty="0">
              <a:solidFill>
                <a:srgbClr val="0070C0"/>
              </a:solidFill>
              <a:latin typeface="Ink Free" panose="03080402000500000000" pitchFamily="66" charset="0"/>
            </a:endParaRPr>
          </a:p>
        </p:txBody>
      </p:sp>
      <p:sp>
        <p:nvSpPr>
          <p:cNvPr id="7" name="Elipse 6">
            <a:extLst>
              <a:ext uri="{FF2B5EF4-FFF2-40B4-BE49-F238E27FC236}">
                <a16:creationId xmlns:a16="http://schemas.microsoft.com/office/drawing/2014/main" id="{9690329F-CD29-6744-5484-7798B644EEA7}"/>
              </a:ext>
            </a:extLst>
          </p:cNvPr>
          <p:cNvSpPr/>
          <p:nvPr/>
        </p:nvSpPr>
        <p:spPr>
          <a:xfrm>
            <a:off x="3446854" y="1485634"/>
            <a:ext cx="561565" cy="561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ipse 7">
            <a:extLst>
              <a:ext uri="{FF2B5EF4-FFF2-40B4-BE49-F238E27FC236}">
                <a16:creationId xmlns:a16="http://schemas.microsoft.com/office/drawing/2014/main" id="{FAC5A825-88CA-E93B-6181-C59D64ECEBD6}"/>
              </a:ext>
            </a:extLst>
          </p:cNvPr>
          <p:cNvSpPr/>
          <p:nvPr/>
        </p:nvSpPr>
        <p:spPr>
          <a:xfrm>
            <a:off x="999739" y="1450793"/>
            <a:ext cx="561565" cy="561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ector recto 9">
            <a:extLst>
              <a:ext uri="{FF2B5EF4-FFF2-40B4-BE49-F238E27FC236}">
                <a16:creationId xmlns:a16="http://schemas.microsoft.com/office/drawing/2014/main" id="{B8F8047C-9709-ACA7-A82D-230C23D2CFE6}"/>
              </a:ext>
            </a:extLst>
          </p:cNvPr>
          <p:cNvCxnSpPr>
            <a:stCxn id="2" idx="7"/>
          </p:cNvCxnSpPr>
          <p:nvPr/>
        </p:nvCxnSpPr>
        <p:spPr>
          <a:xfrm flipV="1">
            <a:off x="2827213" y="1271452"/>
            <a:ext cx="1979920" cy="1878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998377DE-62A8-606D-981A-975D1BEC5D98}"/>
              </a:ext>
            </a:extLst>
          </p:cNvPr>
          <p:cNvCxnSpPr>
            <a:cxnSpLocks/>
            <a:stCxn id="2" idx="1"/>
          </p:cNvCxnSpPr>
          <p:nvPr/>
        </p:nvCxnSpPr>
        <p:spPr>
          <a:xfrm flipH="1" flipV="1">
            <a:off x="130631" y="1201784"/>
            <a:ext cx="1930898" cy="19482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643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15" name="Forma libre: forma 14">
            <a:extLst>
              <a:ext uri="{FF2B5EF4-FFF2-40B4-BE49-F238E27FC236}">
                <a16:creationId xmlns:a16="http://schemas.microsoft.com/office/drawing/2014/main" id="{4C366558-0488-07C1-B4C8-74786917B96C}"/>
              </a:ext>
            </a:extLst>
          </p:cNvPr>
          <p:cNvSpPr/>
          <p:nvPr/>
        </p:nvSpPr>
        <p:spPr>
          <a:xfrm>
            <a:off x="130631" y="1219202"/>
            <a:ext cx="4676502" cy="2325188"/>
          </a:xfrm>
          <a:custGeom>
            <a:avLst/>
            <a:gdLst>
              <a:gd name="connsiteX0" fmla="*/ 2281646 w 4615543"/>
              <a:gd name="connsiteY0" fmla="*/ 2325188 h 2325188"/>
              <a:gd name="connsiteX1" fmla="*/ 4615543 w 4615543"/>
              <a:gd name="connsiteY1" fmla="*/ 43542 h 2325188"/>
              <a:gd name="connsiteX2" fmla="*/ 0 w 4615543"/>
              <a:gd name="connsiteY2" fmla="*/ 0 h 2325188"/>
              <a:gd name="connsiteX3" fmla="*/ 2281646 w 4615543"/>
              <a:gd name="connsiteY3" fmla="*/ 2325188 h 2325188"/>
            </a:gdLst>
            <a:ahLst/>
            <a:cxnLst>
              <a:cxn ang="0">
                <a:pos x="connsiteX0" y="connsiteY0"/>
              </a:cxn>
              <a:cxn ang="0">
                <a:pos x="connsiteX1" y="connsiteY1"/>
              </a:cxn>
              <a:cxn ang="0">
                <a:pos x="connsiteX2" y="connsiteY2"/>
              </a:cxn>
              <a:cxn ang="0">
                <a:pos x="connsiteX3" y="connsiteY3"/>
              </a:cxn>
            </a:cxnLst>
            <a:rect l="l" t="t" r="r" b="b"/>
            <a:pathLst>
              <a:path w="4615543" h="2325188">
                <a:moveTo>
                  <a:pt x="2281646" y="2325188"/>
                </a:moveTo>
                <a:lnTo>
                  <a:pt x="4615543" y="43542"/>
                </a:lnTo>
                <a:lnTo>
                  <a:pt x="0" y="0"/>
                </a:lnTo>
                <a:lnTo>
                  <a:pt x="2281646" y="232518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Google Shape;935;p101"/>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ES" dirty="0" err="1">
                <a:solidFill>
                  <a:schemeClr val="lt1"/>
                </a:solidFill>
                <a:latin typeface="Gugi"/>
                <a:ea typeface="Gugi"/>
                <a:cs typeface="Gugi"/>
                <a:sym typeface="Gugi"/>
              </a:rPr>
              <a:t>Main</a:t>
            </a:r>
            <a:r>
              <a:rPr lang="es-ES" dirty="0">
                <a:solidFill>
                  <a:schemeClr val="lt1"/>
                </a:solidFill>
                <a:latin typeface="Gugi"/>
                <a:ea typeface="Gugi"/>
                <a:cs typeface="Gugi"/>
                <a:sym typeface="Gugi"/>
              </a:rPr>
              <a:t> </a:t>
            </a:r>
            <a:r>
              <a:rPr lang="es-ES" dirty="0" err="1">
                <a:solidFill>
                  <a:schemeClr val="lt1"/>
                </a:solidFill>
                <a:latin typeface="Gugi"/>
                <a:ea typeface="Gugi"/>
                <a:cs typeface="Gugi"/>
                <a:sym typeface="Gugi"/>
              </a:rPr>
              <a:t>experiment</a:t>
            </a:r>
            <a:r>
              <a:rPr lang="es-ES" dirty="0">
                <a:solidFill>
                  <a:schemeClr val="lt1"/>
                </a:solidFill>
                <a:latin typeface="Gugi"/>
                <a:ea typeface="Gugi"/>
                <a:cs typeface="Gugi"/>
                <a:sym typeface="Gugi"/>
              </a:rPr>
              <a:t> - </a:t>
            </a:r>
            <a:r>
              <a:rPr lang="es-ES" dirty="0" err="1">
                <a:solidFill>
                  <a:schemeClr val="lt1"/>
                </a:solidFill>
                <a:latin typeface="Gugi"/>
                <a:ea typeface="Gugi"/>
                <a:cs typeface="Gugi"/>
                <a:sym typeface="Gugi"/>
              </a:rPr>
              <a:t>Spatial</a:t>
            </a:r>
            <a:r>
              <a:rPr lang="es-ES" dirty="0">
                <a:solidFill>
                  <a:schemeClr val="lt1"/>
                </a:solidFill>
                <a:latin typeface="Gugi"/>
                <a:ea typeface="Gugi"/>
                <a:cs typeface="Gugi"/>
                <a:sym typeface="Gugi"/>
              </a:rPr>
              <a:t> </a:t>
            </a:r>
            <a:r>
              <a:rPr lang="es-ES" dirty="0" err="1">
                <a:solidFill>
                  <a:schemeClr val="lt1"/>
                </a:solidFill>
                <a:latin typeface="Gugi"/>
                <a:ea typeface="Gugi"/>
                <a:cs typeface="Gugi"/>
                <a:sym typeface="Gugi"/>
              </a:rPr>
              <a:t>layout</a:t>
            </a:r>
            <a:endParaRPr lang="es-ES" dirty="0">
              <a:solidFill>
                <a:schemeClr val="lt1"/>
              </a:solidFill>
              <a:latin typeface="Gugi"/>
              <a:ea typeface="Gugi"/>
              <a:cs typeface="Gugi"/>
              <a:sym typeface="Gugi"/>
            </a:endParaRPr>
          </a:p>
        </p:txBody>
      </p:sp>
      <p:pic>
        <p:nvPicPr>
          <p:cNvPr id="937" name="Google Shape;937;p101"/>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939" name="Google Shape;939;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56</a:t>
            </a:fld>
            <a:endParaRPr/>
          </a:p>
        </p:txBody>
      </p:sp>
      <p:sp>
        <p:nvSpPr>
          <p:cNvPr id="2" name="Elipse 1">
            <a:extLst>
              <a:ext uri="{FF2B5EF4-FFF2-40B4-BE49-F238E27FC236}">
                <a16:creationId xmlns:a16="http://schemas.microsoft.com/office/drawing/2014/main" id="{FB7A7A20-98E4-ABF2-4454-CAEB04B80B24}"/>
              </a:ext>
            </a:extLst>
          </p:cNvPr>
          <p:cNvSpPr/>
          <p:nvPr/>
        </p:nvSpPr>
        <p:spPr>
          <a:xfrm>
            <a:off x="1902950" y="2953895"/>
            <a:ext cx="1082842" cy="1339515"/>
          </a:xfrm>
          <a:prstGeom prst="ellipse">
            <a:avLst/>
          </a:prstGeom>
          <a:solidFill>
            <a:srgbClr val="E6B7A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Conector recto 3">
            <a:extLst>
              <a:ext uri="{FF2B5EF4-FFF2-40B4-BE49-F238E27FC236}">
                <a16:creationId xmlns:a16="http://schemas.microsoft.com/office/drawing/2014/main" id="{88DB6624-B7EE-DC3D-E1F6-DE26F4986D77}"/>
              </a:ext>
            </a:extLst>
          </p:cNvPr>
          <p:cNvCxnSpPr>
            <a:cxnSpLocks/>
          </p:cNvCxnSpPr>
          <p:nvPr/>
        </p:nvCxnSpPr>
        <p:spPr>
          <a:xfrm flipV="1">
            <a:off x="2349901" y="2764156"/>
            <a:ext cx="95291" cy="1930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67A7625E-5CF0-4615-0FAA-156677F9C8A5}"/>
              </a:ext>
            </a:extLst>
          </p:cNvPr>
          <p:cNvCxnSpPr>
            <a:cxnSpLocks/>
          </p:cNvCxnSpPr>
          <p:nvPr/>
        </p:nvCxnSpPr>
        <p:spPr>
          <a:xfrm>
            <a:off x="2439968" y="2752159"/>
            <a:ext cx="81023" cy="2170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lipse 2">
            <a:extLst>
              <a:ext uri="{FF2B5EF4-FFF2-40B4-BE49-F238E27FC236}">
                <a16:creationId xmlns:a16="http://schemas.microsoft.com/office/drawing/2014/main" id="{0087DE6F-DA09-2BA8-3324-C433215D530A}"/>
              </a:ext>
            </a:extLst>
          </p:cNvPr>
          <p:cNvSpPr/>
          <p:nvPr/>
        </p:nvSpPr>
        <p:spPr>
          <a:xfrm>
            <a:off x="2188464" y="1463863"/>
            <a:ext cx="561565" cy="561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8DFC8EAF-C083-6F28-1ED7-11143387DF4D}"/>
              </a:ext>
            </a:extLst>
          </p:cNvPr>
          <p:cNvSpPr txBox="1"/>
          <p:nvPr/>
        </p:nvSpPr>
        <p:spPr>
          <a:xfrm>
            <a:off x="4728754" y="1446766"/>
            <a:ext cx="3743704" cy="1538883"/>
          </a:xfrm>
          <a:prstGeom prst="rect">
            <a:avLst/>
          </a:prstGeom>
          <a:noFill/>
        </p:spPr>
        <p:txBody>
          <a:bodyPr wrap="square" rtlCol="0">
            <a:spAutoFit/>
          </a:bodyPr>
          <a:lstStyle/>
          <a:p>
            <a:r>
              <a:rPr lang="en-US" sz="1800" b="1" dirty="0">
                <a:latin typeface="Ink Free" panose="03080402000500000000" pitchFamily="66" charset="0"/>
              </a:rPr>
              <a:t>Visual targets</a:t>
            </a:r>
          </a:p>
          <a:p>
            <a:r>
              <a:rPr lang="en-US" sz="1800" b="1" dirty="0">
                <a:solidFill>
                  <a:srgbClr val="0070C0"/>
                </a:solidFill>
                <a:latin typeface="Ink Free" panose="03080402000500000000" pitchFamily="66" charset="0"/>
              </a:rPr>
              <a:t>Field of view</a:t>
            </a:r>
          </a:p>
          <a:p>
            <a:endParaRPr lang="en-US" sz="1800" b="1" dirty="0">
              <a:solidFill>
                <a:srgbClr val="0070C0"/>
              </a:solidFill>
              <a:latin typeface="Ink Free" panose="03080402000500000000" pitchFamily="66" charset="0"/>
            </a:endParaRPr>
          </a:p>
          <a:p>
            <a:r>
              <a:rPr lang="en-US" sz="2000" b="1" dirty="0">
                <a:solidFill>
                  <a:schemeClr val="tx1"/>
                </a:solidFill>
                <a:latin typeface="Ink Free" panose="03080402000500000000" pitchFamily="66" charset="0"/>
              </a:rPr>
              <a:t>Detection </a:t>
            </a:r>
            <a:r>
              <a:rPr lang="en-US" sz="1600" dirty="0">
                <a:solidFill>
                  <a:schemeClr val="bg2"/>
                </a:solidFill>
                <a:latin typeface="Ink Free" panose="03080402000500000000" pitchFamily="66" charset="0"/>
              </a:rPr>
              <a:t>(I saw something)</a:t>
            </a:r>
            <a:endParaRPr lang="en-US" sz="1600" b="1" dirty="0">
              <a:solidFill>
                <a:schemeClr val="bg2"/>
              </a:solidFill>
              <a:latin typeface="Ink Free" panose="03080402000500000000" pitchFamily="66" charset="0"/>
            </a:endParaRPr>
          </a:p>
          <a:p>
            <a:r>
              <a:rPr lang="en-US" sz="2000" b="1" dirty="0">
                <a:solidFill>
                  <a:schemeClr val="tx1"/>
                </a:solidFill>
                <a:latin typeface="Ink Free" panose="03080402000500000000" pitchFamily="66" charset="0"/>
              </a:rPr>
              <a:t>Recognition</a:t>
            </a:r>
            <a:r>
              <a:rPr lang="en-US" sz="2000" dirty="0">
                <a:solidFill>
                  <a:schemeClr val="tx1"/>
                </a:solidFill>
                <a:latin typeface="Ink Free" panose="03080402000500000000" pitchFamily="66" charset="0"/>
              </a:rPr>
              <a:t> </a:t>
            </a:r>
            <a:r>
              <a:rPr lang="en-US" sz="1600" dirty="0">
                <a:solidFill>
                  <a:schemeClr val="bg2"/>
                </a:solidFill>
                <a:latin typeface="Ink Free" panose="03080402000500000000" pitchFamily="66" charset="0"/>
              </a:rPr>
              <a:t>(I saw this)</a:t>
            </a:r>
            <a:endParaRPr lang="en-US" sz="1600" b="1" dirty="0">
              <a:solidFill>
                <a:schemeClr val="bg2"/>
              </a:solidFill>
              <a:latin typeface="Ink Free" panose="03080402000500000000" pitchFamily="66" charset="0"/>
            </a:endParaRPr>
          </a:p>
        </p:txBody>
      </p:sp>
      <p:sp>
        <p:nvSpPr>
          <p:cNvPr id="7" name="Elipse 6">
            <a:extLst>
              <a:ext uri="{FF2B5EF4-FFF2-40B4-BE49-F238E27FC236}">
                <a16:creationId xmlns:a16="http://schemas.microsoft.com/office/drawing/2014/main" id="{9690329F-CD29-6744-5484-7798B644EEA7}"/>
              </a:ext>
            </a:extLst>
          </p:cNvPr>
          <p:cNvSpPr/>
          <p:nvPr/>
        </p:nvSpPr>
        <p:spPr>
          <a:xfrm>
            <a:off x="3446854" y="1485634"/>
            <a:ext cx="561565" cy="561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ipse 7">
            <a:extLst>
              <a:ext uri="{FF2B5EF4-FFF2-40B4-BE49-F238E27FC236}">
                <a16:creationId xmlns:a16="http://schemas.microsoft.com/office/drawing/2014/main" id="{FAC5A825-88CA-E93B-6181-C59D64ECEBD6}"/>
              </a:ext>
            </a:extLst>
          </p:cNvPr>
          <p:cNvSpPr/>
          <p:nvPr/>
        </p:nvSpPr>
        <p:spPr>
          <a:xfrm>
            <a:off x="999739" y="1450793"/>
            <a:ext cx="561565" cy="561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ector recto 9">
            <a:extLst>
              <a:ext uri="{FF2B5EF4-FFF2-40B4-BE49-F238E27FC236}">
                <a16:creationId xmlns:a16="http://schemas.microsoft.com/office/drawing/2014/main" id="{B8F8047C-9709-ACA7-A82D-230C23D2CFE6}"/>
              </a:ext>
            </a:extLst>
          </p:cNvPr>
          <p:cNvCxnSpPr>
            <a:stCxn id="2" idx="7"/>
          </p:cNvCxnSpPr>
          <p:nvPr/>
        </p:nvCxnSpPr>
        <p:spPr>
          <a:xfrm flipV="1">
            <a:off x="2827213" y="1271452"/>
            <a:ext cx="1979920" cy="1878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998377DE-62A8-606D-981A-975D1BEC5D98}"/>
              </a:ext>
            </a:extLst>
          </p:cNvPr>
          <p:cNvCxnSpPr>
            <a:cxnSpLocks/>
            <a:stCxn id="2" idx="1"/>
          </p:cNvCxnSpPr>
          <p:nvPr/>
        </p:nvCxnSpPr>
        <p:spPr>
          <a:xfrm flipH="1" flipV="1">
            <a:off x="130631" y="1201784"/>
            <a:ext cx="1930898" cy="19482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7605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15" name="Forma libre: forma 14">
            <a:extLst>
              <a:ext uri="{FF2B5EF4-FFF2-40B4-BE49-F238E27FC236}">
                <a16:creationId xmlns:a16="http://schemas.microsoft.com/office/drawing/2014/main" id="{4C366558-0488-07C1-B4C8-74786917B96C}"/>
              </a:ext>
            </a:extLst>
          </p:cNvPr>
          <p:cNvSpPr/>
          <p:nvPr/>
        </p:nvSpPr>
        <p:spPr>
          <a:xfrm>
            <a:off x="130631" y="1219202"/>
            <a:ext cx="4676502" cy="2325188"/>
          </a:xfrm>
          <a:custGeom>
            <a:avLst/>
            <a:gdLst>
              <a:gd name="connsiteX0" fmla="*/ 2281646 w 4615543"/>
              <a:gd name="connsiteY0" fmla="*/ 2325188 h 2325188"/>
              <a:gd name="connsiteX1" fmla="*/ 4615543 w 4615543"/>
              <a:gd name="connsiteY1" fmla="*/ 43542 h 2325188"/>
              <a:gd name="connsiteX2" fmla="*/ 0 w 4615543"/>
              <a:gd name="connsiteY2" fmla="*/ 0 h 2325188"/>
              <a:gd name="connsiteX3" fmla="*/ 2281646 w 4615543"/>
              <a:gd name="connsiteY3" fmla="*/ 2325188 h 2325188"/>
            </a:gdLst>
            <a:ahLst/>
            <a:cxnLst>
              <a:cxn ang="0">
                <a:pos x="connsiteX0" y="connsiteY0"/>
              </a:cxn>
              <a:cxn ang="0">
                <a:pos x="connsiteX1" y="connsiteY1"/>
              </a:cxn>
              <a:cxn ang="0">
                <a:pos x="connsiteX2" y="connsiteY2"/>
              </a:cxn>
              <a:cxn ang="0">
                <a:pos x="connsiteX3" y="connsiteY3"/>
              </a:cxn>
            </a:cxnLst>
            <a:rect l="l" t="t" r="r" b="b"/>
            <a:pathLst>
              <a:path w="4615543" h="2325188">
                <a:moveTo>
                  <a:pt x="2281646" y="2325188"/>
                </a:moveTo>
                <a:lnTo>
                  <a:pt x="4615543" y="43542"/>
                </a:lnTo>
                <a:lnTo>
                  <a:pt x="0" y="0"/>
                </a:lnTo>
                <a:lnTo>
                  <a:pt x="2281646" y="232518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Google Shape;935;p101"/>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ES" dirty="0" err="1">
                <a:solidFill>
                  <a:schemeClr val="lt1"/>
                </a:solidFill>
                <a:latin typeface="Gugi"/>
                <a:ea typeface="Gugi"/>
                <a:cs typeface="Gugi"/>
                <a:sym typeface="Gugi"/>
              </a:rPr>
              <a:t>Main</a:t>
            </a:r>
            <a:r>
              <a:rPr lang="es-ES" dirty="0">
                <a:solidFill>
                  <a:schemeClr val="lt1"/>
                </a:solidFill>
                <a:latin typeface="Gugi"/>
                <a:ea typeface="Gugi"/>
                <a:cs typeface="Gugi"/>
                <a:sym typeface="Gugi"/>
              </a:rPr>
              <a:t> </a:t>
            </a:r>
            <a:r>
              <a:rPr lang="es-ES" dirty="0" err="1">
                <a:solidFill>
                  <a:schemeClr val="lt1"/>
                </a:solidFill>
                <a:latin typeface="Gugi"/>
                <a:ea typeface="Gugi"/>
                <a:cs typeface="Gugi"/>
                <a:sym typeface="Gugi"/>
              </a:rPr>
              <a:t>experiment</a:t>
            </a:r>
            <a:r>
              <a:rPr lang="es-ES" dirty="0">
                <a:solidFill>
                  <a:schemeClr val="lt1"/>
                </a:solidFill>
                <a:latin typeface="Gugi"/>
                <a:ea typeface="Gugi"/>
                <a:cs typeface="Gugi"/>
                <a:sym typeface="Gugi"/>
              </a:rPr>
              <a:t> - </a:t>
            </a:r>
            <a:r>
              <a:rPr lang="es-ES" dirty="0" err="1">
                <a:solidFill>
                  <a:schemeClr val="lt1"/>
                </a:solidFill>
                <a:latin typeface="Gugi"/>
                <a:ea typeface="Gugi"/>
                <a:cs typeface="Gugi"/>
                <a:sym typeface="Gugi"/>
              </a:rPr>
              <a:t>Spatial</a:t>
            </a:r>
            <a:r>
              <a:rPr lang="es-ES" dirty="0">
                <a:solidFill>
                  <a:schemeClr val="lt1"/>
                </a:solidFill>
                <a:latin typeface="Gugi"/>
                <a:ea typeface="Gugi"/>
                <a:cs typeface="Gugi"/>
                <a:sym typeface="Gugi"/>
              </a:rPr>
              <a:t> </a:t>
            </a:r>
            <a:r>
              <a:rPr lang="es-ES" dirty="0" err="1">
                <a:solidFill>
                  <a:schemeClr val="lt1"/>
                </a:solidFill>
                <a:latin typeface="Gugi"/>
                <a:ea typeface="Gugi"/>
                <a:cs typeface="Gugi"/>
                <a:sym typeface="Gugi"/>
              </a:rPr>
              <a:t>layout</a:t>
            </a:r>
            <a:endParaRPr lang="es-ES" dirty="0">
              <a:solidFill>
                <a:schemeClr val="lt1"/>
              </a:solidFill>
              <a:latin typeface="Gugi"/>
              <a:ea typeface="Gugi"/>
              <a:cs typeface="Gugi"/>
              <a:sym typeface="Gugi"/>
            </a:endParaRPr>
          </a:p>
        </p:txBody>
      </p:sp>
      <p:pic>
        <p:nvPicPr>
          <p:cNvPr id="937" name="Google Shape;937;p101"/>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939" name="Google Shape;939;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57</a:t>
            </a:fld>
            <a:endParaRPr/>
          </a:p>
        </p:txBody>
      </p:sp>
      <p:sp>
        <p:nvSpPr>
          <p:cNvPr id="2" name="Elipse 1">
            <a:extLst>
              <a:ext uri="{FF2B5EF4-FFF2-40B4-BE49-F238E27FC236}">
                <a16:creationId xmlns:a16="http://schemas.microsoft.com/office/drawing/2014/main" id="{FB7A7A20-98E4-ABF2-4454-CAEB04B80B24}"/>
              </a:ext>
            </a:extLst>
          </p:cNvPr>
          <p:cNvSpPr/>
          <p:nvPr/>
        </p:nvSpPr>
        <p:spPr>
          <a:xfrm>
            <a:off x="1902950" y="2953895"/>
            <a:ext cx="1082842" cy="1339515"/>
          </a:xfrm>
          <a:prstGeom prst="ellipse">
            <a:avLst/>
          </a:prstGeom>
          <a:solidFill>
            <a:srgbClr val="E6B7A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Conector recto 3">
            <a:extLst>
              <a:ext uri="{FF2B5EF4-FFF2-40B4-BE49-F238E27FC236}">
                <a16:creationId xmlns:a16="http://schemas.microsoft.com/office/drawing/2014/main" id="{88DB6624-B7EE-DC3D-E1F6-DE26F4986D77}"/>
              </a:ext>
            </a:extLst>
          </p:cNvPr>
          <p:cNvCxnSpPr>
            <a:cxnSpLocks/>
          </p:cNvCxnSpPr>
          <p:nvPr/>
        </p:nvCxnSpPr>
        <p:spPr>
          <a:xfrm flipV="1">
            <a:off x="2349901" y="2764156"/>
            <a:ext cx="95291" cy="1930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67A7625E-5CF0-4615-0FAA-156677F9C8A5}"/>
              </a:ext>
            </a:extLst>
          </p:cNvPr>
          <p:cNvCxnSpPr>
            <a:cxnSpLocks/>
          </p:cNvCxnSpPr>
          <p:nvPr/>
        </p:nvCxnSpPr>
        <p:spPr>
          <a:xfrm>
            <a:off x="2439968" y="2752159"/>
            <a:ext cx="81023" cy="2170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lipse 2">
            <a:extLst>
              <a:ext uri="{FF2B5EF4-FFF2-40B4-BE49-F238E27FC236}">
                <a16:creationId xmlns:a16="http://schemas.microsoft.com/office/drawing/2014/main" id="{0087DE6F-DA09-2BA8-3324-C433215D530A}"/>
              </a:ext>
            </a:extLst>
          </p:cNvPr>
          <p:cNvSpPr/>
          <p:nvPr/>
        </p:nvSpPr>
        <p:spPr>
          <a:xfrm>
            <a:off x="2188464" y="1463863"/>
            <a:ext cx="561565" cy="561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8DFC8EAF-C083-6F28-1ED7-11143387DF4D}"/>
              </a:ext>
            </a:extLst>
          </p:cNvPr>
          <p:cNvSpPr txBox="1"/>
          <p:nvPr/>
        </p:nvSpPr>
        <p:spPr>
          <a:xfrm>
            <a:off x="4728754" y="1446766"/>
            <a:ext cx="3743704" cy="1538883"/>
          </a:xfrm>
          <a:prstGeom prst="rect">
            <a:avLst/>
          </a:prstGeom>
          <a:noFill/>
        </p:spPr>
        <p:txBody>
          <a:bodyPr wrap="square" rtlCol="0">
            <a:spAutoFit/>
          </a:bodyPr>
          <a:lstStyle/>
          <a:p>
            <a:r>
              <a:rPr lang="en-US" sz="1800" b="1" dirty="0">
                <a:latin typeface="Ink Free" panose="03080402000500000000" pitchFamily="66" charset="0"/>
              </a:rPr>
              <a:t>Visual targets</a:t>
            </a:r>
          </a:p>
          <a:p>
            <a:r>
              <a:rPr lang="en-US" sz="1800" b="1" dirty="0">
                <a:solidFill>
                  <a:srgbClr val="0070C0"/>
                </a:solidFill>
                <a:latin typeface="Ink Free" panose="03080402000500000000" pitchFamily="66" charset="0"/>
              </a:rPr>
              <a:t>Field of view</a:t>
            </a:r>
          </a:p>
          <a:p>
            <a:endParaRPr lang="en-US" sz="1800" b="1" dirty="0">
              <a:solidFill>
                <a:srgbClr val="0070C0"/>
              </a:solidFill>
              <a:latin typeface="Ink Free" panose="03080402000500000000" pitchFamily="66" charset="0"/>
            </a:endParaRPr>
          </a:p>
          <a:p>
            <a:r>
              <a:rPr lang="en-US" sz="2000" b="1" dirty="0">
                <a:solidFill>
                  <a:schemeClr val="tx1"/>
                </a:solidFill>
                <a:latin typeface="Ink Free" panose="03080402000500000000" pitchFamily="66" charset="0"/>
              </a:rPr>
              <a:t>Detection </a:t>
            </a:r>
            <a:r>
              <a:rPr lang="en-US" sz="1600" dirty="0">
                <a:solidFill>
                  <a:schemeClr val="bg2"/>
                </a:solidFill>
                <a:latin typeface="Ink Free" panose="03080402000500000000" pitchFamily="66" charset="0"/>
              </a:rPr>
              <a:t>(I saw something)</a:t>
            </a:r>
            <a:endParaRPr lang="en-US" sz="1600" b="1" dirty="0">
              <a:solidFill>
                <a:schemeClr val="bg2"/>
              </a:solidFill>
              <a:latin typeface="Ink Free" panose="03080402000500000000" pitchFamily="66" charset="0"/>
            </a:endParaRPr>
          </a:p>
          <a:p>
            <a:r>
              <a:rPr lang="en-US" sz="2000" b="1" dirty="0">
                <a:solidFill>
                  <a:schemeClr val="tx1"/>
                </a:solidFill>
                <a:latin typeface="Ink Free" panose="03080402000500000000" pitchFamily="66" charset="0"/>
              </a:rPr>
              <a:t>Recognition</a:t>
            </a:r>
            <a:r>
              <a:rPr lang="en-US" sz="2000" dirty="0">
                <a:solidFill>
                  <a:schemeClr val="tx1"/>
                </a:solidFill>
                <a:latin typeface="Ink Free" panose="03080402000500000000" pitchFamily="66" charset="0"/>
              </a:rPr>
              <a:t> </a:t>
            </a:r>
            <a:r>
              <a:rPr lang="en-US" sz="1600" dirty="0">
                <a:solidFill>
                  <a:schemeClr val="bg2"/>
                </a:solidFill>
                <a:latin typeface="Ink Free" panose="03080402000500000000" pitchFamily="66" charset="0"/>
              </a:rPr>
              <a:t>(I saw this)</a:t>
            </a:r>
            <a:endParaRPr lang="en-US" sz="1600" b="1" dirty="0">
              <a:solidFill>
                <a:schemeClr val="bg2"/>
              </a:solidFill>
              <a:latin typeface="Ink Free" panose="03080402000500000000" pitchFamily="66" charset="0"/>
            </a:endParaRPr>
          </a:p>
        </p:txBody>
      </p:sp>
      <p:sp>
        <p:nvSpPr>
          <p:cNvPr id="7" name="Elipse 6">
            <a:extLst>
              <a:ext uri="{FF2B5EF4-FFF2-40B4-BE49-F238E27FC236}">
                <a16:creationId xmlns:a16="http://schemas.microsoft.com/office/drawing/2014/main" id="{9690329F-CD29-6744-5484-7798B644EEA7}"/>
              </a:ext>
            </a:extLst>
          </p:cNvPr>
          <p:cNvSpPr/>
          <p:nvPr/>
        </p:nvSpPr>
        <p:spPr>
          <a:xfrm>
            <a:off x="3446854" y="1485634"/>
            <a:ext cx="561565" cy="561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ipse 7">
            <a:extLst>
              <a:ext uri="{FF2B5EF4-FFF2-40B4-BE49-F238E27FC236}">
                <a16:creationId xmlns:a16="http://schemas.microsoft.com/office/drawing/2014/main" id="{FAC5A825-88CA-E93B-6181-C59D64ECEBD6}"/>
              </a:ext>
            </a:extLst>
          </p:cNvPr>
          <p:cNvSpPr/>
          <p:nvPr/>
        </p:nvSpPr>
        <p:spPr>
          <a:xfrm>
            <a:off x="999739" y="1450793"/>
            <a:ext cx="561565" cy="561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ector recto 9">
            <a:extLst>
              <a:ext uri="{FF2B5EF4-FFF2-40B4-BE49-F238E27FC236}">
                <a16:creationId xmlns:a16="http://schemas.microsoft.com/office/drawing/2014/main" id="{B8F8047C-9709-ACA7-A82D-230C23D2CFE6}"/>
              </a:ext>
            </a:extLst>
          </p:cNvPr>
          <p:cNvCxnSpPr>
            <a:stCxn id="2" idx="7"/>
          </p:cNvCxnSpPr>
          <p:nvPr/>
        </p:nvCxnSpPr>
        <p:spPr>
          <a:xfrm flipV="1">
            <a:off x="2827213" y="1271452"/>
            <a:ext cx="1979920" cy="1878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998377DE-62A8-606D-981A-975D1BEC5D98}"/>
              </a:ext>
            </a:extLst>
          </p:cNvPr>
          <p:cNvCxnSpPr>
            <a:cxnSpLocks/>
            <a:stCxn id="2" idx="1"/>
          </p:cNvCxnSpPr>
          <p:nvPr/>
        </p:nvCxnSpPr>
        <p:spPr>
          <a:xfrm flipH="1" flipV="1">
            <a:off x="130631" y="1201784"/>
            <a:ext cx="1930898" cy="19482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27324B48-2E01-48C8-BB09-06F9DDA2D067}"/>
              </a:ext>
            </a:extLst>
          </p:cNvPr>
          <p:cNvCxnSpPr/>
          <p:nvPr/>
        </p:nvCxnSpPr>
        <p:spPr>
          <a:xfrm>
            <a:off x="2439968" y="3631474"/>
            <a:ext cx="0" cy="10317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492F2DFA-1414-1FD8-DB08-29A202B2052A}"/>
              </a:ext>
            </a:extLst>
          </p:cNvPr>
          <p:cNvCxnSpPr/>
          <p:nvPr/>
        </p:nvCxnSpPr>
        <p:spPr>
          <a:xfrm flipH="1">
            <a:off x="1759131" y="3622766"/>
            <a:ext cx="680837" cy="7663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6C8A7F6F-4FBE-EFC6-6A0E-98802C901D32}"/>
              </a:ext>
            </a:extLst>
          </p:cNvPr>
          <p:cNvCxnSpPr/>
          <p:nvPr/>
        </p:nvCxnSpPr>
        <p:spPr>
          <a:xfrm>
            <a:off x="2439968" y="3631474"/>
            <a:ext cx="721243" cy="7663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áfico 18" descr="Volumen con relleno sólido">
            <a:extLst>
              <a:ext uri="{FF2B5EF4-FFF2-40B4-BE49-F238E27FC236}">
                <a16:creationId xmlns:a16="http://schemas.microsoft.com/office/drawing/2014/main" id="{B1CEF8F7-5F14-2219-1E84-C6498686A6A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188464" y="4639628"/>
            <a:ext cx="480788" cy="480788"/>
          </a:xfrm>
          <a:prstGeom prst="rect">
            <a:avLst/>
          </a:prstGeom>
        </p:spPr>
      </p:pic>
      <p:pic>
        <p:nvPicPr>
          <p:cNvPr id="20" name="Gráfico 19" descr="Volumen con relleno sólido">
            <a:extLst>
              <a:ext uri="{FF2B5EF4-FFF2-40B4-BE49-F238E27FC236}">
                <a16:creationId xmlns:a16="http://schemas.microsoft.com/office/drawing/2014/main" id="{E9261313-DC35-7B05-8CBE-659A5687ED0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413357" y="4380187"/>
            <a:ext cx="480788" cy="480788"/>
          </a:xfrm>
          <a:prstGeom prst="rect">
            <a:avLst/>
          </a:prstGeom>
        </p:spPr>
      </p:pic>
      <p:pic>
        <p:nvPicPr>
          <p:cNvPr id="21" name="Gráfico 20" descr="Volumen con relleno sólido">
            <a:extLst>
              <a:ext uri="{FF2B5EF4-FFF2-40B4-BE49-F238E27FC236}">
                <a16:creationId xmlns:a16="http://schemas.microsoft.com/office/drawing/2014/main" id="{177E5E33-3C49-C3C5-B57E-E4563C421B6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050827" y="4299256"/>
            <a:ext cx="480788" cy="480788"/>
          </a:xfrm>
          <a:prstGeom prst="rect">
            <a:avLst/>
          </a:prstGeom>
        </p:spPr>
      </p:pic>
    </p:spTree>
    <p:extLst>
      <p:ext uri="{BB962C8B-B14F-4D97-AF65-F5344CB8AC3E}">
        <p14:creationId xmlns:p14="http://schemas.microsoft.com/office/powerpoint/2010/main" val="17650138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15" name="Forma libre: forma 14">
            <a:extLst>
              <a:ext uri="{FF2B5EF4-FFF2-40B4-BE49-F238E27FC236}">
                <a16:creationId xmlns:a16="http://schemas.microsoft.com/office/drawing/2014/main" id="{4C366558-0488-07C1-B4C8-74786917B96C}"/>
              </a:ext>
            </a:extLst>
          </p:cNvPr>
          <p:cNvSpPr/>
          <p:nvPr/>
        </p:nvSpPr>
        <p:spPr>
          <a:xfrm>
            <a:off x="130631" y="1219202"/>
            <a:ext cx="4676502" cy="2325188"/>
          </a:xfrm>
          <a:custGeom>
            <a:avLst/>
            <a:gdLst>
              <a:gd name="connsiteX0" fmla="*/ 2281646 w 4615543"/>
              <a:gd name="connsiteY0" fmla="*/ 2325188 h 2325188"/>
              <a:gd name="connsiteX1" fmla="*/ 4615543 w 4615543"/>
              <a:gd name="connsiteY1" fmla="*/ 43542 h 2325188"/>
              <a:gd name="connsiteX2" fmla="*/ 0 w 4615543"/>
              <a:gd name="connsiteY2" fmla="*/ 0 h 2325188"/>
              <a:gd name="connsiteX3" fmla="*/ 2281646 w 4615543"/>
              <a:gd name="connsiteY3" fmla="*/ 2325188 h 2325188"/>
            </a:gdLst>
            <a:ahLst/>
            <a:cxnLst>
              <a:cxn ang="0">
                <a:pos x="connsiteX0" y="connsiteY0"/>
              </a:cxn>
              <a:cxn ang="0">
                <a:pos x="connsiteX1" y="connsiteY1"/>
              </a:cxn>
              <a:cxn ang="0">
                <a:pos x="connsiteX2" y="connsiteY2"/>
              </a:cxn>
              <a:cxn ang="0">
                <a:pos x="connsiteX3" y="connsiteY3"/>
              </a:cxn>
            </a:cxnLst>
            <a:rect l="l" t="t" r="r" b="b"/>
            <a:pathLst>
              <a:path w="4615543" h="2325188">
                <a:moveTo>
                  <a:pt x="2281646" y="2325188"/>
                </a:moveTo>
                <a:lnTo>
                  <a:pt x="4615543" y="43542"/>
                </a:lnTo>
                <a:lnTo>
                  <a:pt x="0" y="0"/>
                </a:lnTo>
                <a:lnTo>
                  <a:pt x="2281646" y="232518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Google Shape;935;p101"/>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ES" dirty="0" err="1">
                <a:solidFill>
                  <a:schemeClr val="lt1"/>
                </a:solidFill>
                <a:latin typeface="Gugi"/>
                <a:ea typeface="Gugi"/>
                <a:cs typeface="Gugi"/>
                <a:sym typeface="Gugi"/>
              </a:rPr>
              <a:t>Main</a:t>
            </a:r>
            <a:r>
              <a:rPr lang="es-ES" dirty="0">
                <a:solidFill>
                  <a:schemeClr val="lt1"/>
                </a:solidFill>
                <a:latin typeface="Gugi"/>
                <a:ea typeface="Gugi"/>
                <a:cs typeface="Gugi"/>
                <a:sym typeface="Gugi"/>
              </a:rPr>
              <a:t> </a:t>
            </a:r>
            <a:r>
              <a:rPr lang="es-ES" dirty="0" err="1">
                <a:solidFill>
                  <a:schemeClr val="lt1"/>
                </a:solidFill>
                <a:latin typeface="Gugi"/>
                <a:ea typeface="Gugi"/>
                <a:cs typeface="Gugi"/>
                <a:sym typeface="Gugi"/>
              </a:rPr>
              <a:t>experiment</a:t>
            </a:r>
            <a:r>
              <a:rPr lang="es-ES" dirty="0">
                <a:solidFill>
                  <a:schemeClr val="lt1"/>
                </a:solidFill>
                <a:latin typeface="Gugi"/>
                <a:ea typeface="Gugi"/>
                <a:cs typeface="Gugi"/>
                <a:sym typeface="Gugi"/>
              </a:rPr>
              <a:t> - </a:t>
            </a:r>
            <a:r>
              <a:rPr lang="es-ES" dirty="0" err="1">
                <a:solidFill>
                  <a:schemeClr val="lt1"/>
                </a:solidFill>
                <a:latin typeface="Gugi"/>
                <a:ea typeface="Gugi"/>
                <a:cs typeface="Gugi"/>
                <a:sym typeface="Gugi"/>
              </a:rPr>
              <a:t>Spatial</a:t>
            </a:r>
            <a:r>
              <a:rPr lang="es-ES" dirty="0">
                <a:solidFill>
                  <a:schemeClr val="lt1"/>
                </a:solidFill>
                <a:latin typeface="Gugi"/>
                <a:ea typeface="Gugi"/>
                <a:cs typeface="Gugi"/>
                <a:sym typeface="Gugi"/>
              </a:rPr>
              <a:t> </a:t>
            </a:r>
            <a:r>
              <a:rPr lang="es-ES" dirty="0" err="1">
                <a:solidFill>
                  <a:schemeClr val="lt1"/>
                </a:solidFill>
                <a:latin typeface="Gugi"/>
                <a:ea typeface="Gugi"/>
                <a:cs typeface="Gugi"/>
                <a:sym typeface="Gugi"/>
              </a:rPr>
              <a:t>layout</a:t>
            </a:r>
            <a:endParaRPr lang="es-ES" dirty="0">
              <a:solidFill>
                <a:schemeClr val="lt1"/>
              </a:solidFill>
              <a:latin typeface="Gugi"/>
              <a:ea typeface="Gugi"/>
              <a:cs typeface="Gugi"/>
              <a:sym typeface="Gugi"/>
            </a:endParaRPr>
          </a:p>
        </p:txBody>
      </p:sp>
      <p:pic>
        <p:nvPicPr>
          <p:cNvPr id="937" name="Google Shape;937;p101"/>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939" name="Google Shape;939;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58</a:t>
            </a:fld>
            <a:endParaRPr/>
          </a:p>
        </p:txBody>
      </p:sp>
      <p:sp>
        <p:nvSpPr>
          <p:cNvPr id="2" name="Elipse 1">
            <a:extLst>
              <a:ext uri="{FF2B5EF4-FFF2-40B4-BE49-F238E27FC236}">
                <a16:creationId xmlns:a16="http://schemas.microsoft.com/office/drawing/2014/main" id="{FB7A7A20-98E4-ABF2-4454-CAEB04B80B24}"/>
              </a:ext>
            </a:extLst>
          </p:cNvPr>
          <p:cNvSpPr/>
          <p:nvPr/>
        </p:nvSpPr>
        <p:spPr>
          <a:xfrm>
            <a:off x="1902950" y="2953895"/>
            <a:ext cx="1082842" cy="1339515"/>
          </a:xfrm>
          <a:prstGeom prst="ellipse">
            <a:avLst/>
          </a:prstGeom>
          <a:solidFill>
            <a:srgbClr val="E6B7A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Conector recto 3">
            <a:extLst>
              <a:ext uri="{FF2B5EF4-FFF2-40B4-BE49-F238E27FC236}">
                <a16:creationId xmlns:a16="http://schemas.microsoft.com/office/drawing/2014/main" id="{88DB6624-B7EE-DC3D-E1F6-DE26F4986D77}"/>
              </a:ext>
            </a:extLst>
          </p:cNvPr>
          <p:cNvCxnSpPr>
            <a:cxnSpLocks/>
          </p:cNvCxnSpPr>
          <p:nvPr/>
        </p:nvCxnSpPr>
        <p:spPr>
          <a:xfrm flipV="1">
            <a:off x="2349901" y="2764156"/>
            <a:ext cx="95291" cy="1930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67A7625E-5CF0-4615-0FAA-156677F9C8A5}"/>
              </a:ext>
            </a:extLst>
          </p:cNvPr>
          <p:cNvCxnSpPr>
            <a:cxnSpLocks/>
          </p:cNvCxnSpPr>
          <p:nvPr/>
        </p:nvCxnSpPr>
        <p:spPr>
          <a:xfrm>
            <a:off x="2439968" y="2752159"/>
            <a:ext cx="81023" cy="2170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lipse 2">
            <a:extLst>
              <a:ext uri="{FF2B5EF4-FFF2-40B4-BE49-F238E27FC236}">
                <a16:creationId xmlns:a16="http://schemas.microsoft.com/office/drawing/2014/main" id="{0087DE6F-DA09-2BA8-3324-C433215D530A}"/>
              </a:ext>
            </a:extLst>
          </p:cNvPr>
          <p:cNvSpPr/>
          <p:nvPr/>
        </p:nvSpPr>
        <p:spPr>
          <a:xfrm>
            <a:off x="2188464" y="1463863"/>
            <a:ext cx="561565" cy="561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8DFC8EAF-C083-6F28-1ED7-11143387DF4D}"/>
              </a:ext>
            </a:extLst>
          </p:cNvPr>
          <p:cNvSpPr txBox="1"/>
          <p:nvPr/>
        </p:nvSpPr>
        <p:spPr>
          <a:xfrm>
            <a:off x="4728754" y="1446766"/>
            <a:ext cx="3743704" cy="2062103"/>
          </a:xfrm>
          <a:prstGeom prst="rect">
            <a:avLst/>
          </a:prstGeom>
          <a:noFill/>
        </p:spPr>
        <p:txBody>
          <a:bodyPr wrap="square" rtlCol="0">
            <a:spAutoFit/>
          </a:bodyPr>
          <a:lstStyle/>
          <a:p>
            <a:r>
              <a:rPr lang="en-US" sz="1800" b="1" dirty="0">
                <a:latin typeface="Ink Free" panose="03080402000500000000" pitchFamily="66" charset="0"/>
              </a:rPr>
              <a:t>Visual targets</a:t>
            </a:r>
          </a:p>
          <a:p>
            <a:r>
              <a:rPr lang="en-US" sz="1800" b="1" dirty="0">
                <a:solidFill>
                  <a:srgbClr val="0070C0"/>
                </a:solidFill>
                <a:latin typeface="Ink Free" panose="03080402000500000000" pitchFamily="66" charset="0"/>
              </a:rPr>
              <a:t>Field of view</a:t>
            </a:r>
          </a:p>
          <a:p>
            <a:endParaRPr lang="en-US" sz="1800" b="1" dirty="0">
              <a:solidFill>
                <a:srgbClr val="0070C0"/>
              </a:solidFill>
              <a:latin typeface="Ink Free" panose="03080402000500000000" pitchFamily="66" charset="0"/>
            </a:endParaRPr>
          </a:p>
          <a:p>
            <a:r>
              <a:rPr lang="en-US" sz="2000" b="1" dirty="0">
                <a:solidFill>
                  <a:schemeClr val="tx1"/>
                </a:solidFill>
                <a:latin typeface="Ink Free" panose="03080402000500000000" pitchFamily="66" charset="0"/>
              </a:rPr>
              <a:t>Detection </a:t>
            </a:r>
            <a:r>
              <a:rPr lang="en-US" sz="1600" dirty="0">
                <a:solidFill>
                  <a:schemeClr val="bg2"/>
                </a:solidFill>
                <a:latin typeface="Ink Free" panose="03080402000500000000" pitchFamily="66" charset="0"/>
              </a:rPr>
              <a:t>(I saw something)</a:t>
            </a:r>
            <a:endParaRPr lang="en-US" sz="1600" b="1" dirty="0">
              <a:solidFill>
                <a:schemeClr val="bg2"/>
              </a:solidFill>
              <a:latin typeface="Ink Free" panose="03080402000500000000" pitchFamily="66" charset="0"/>
            </a:endParaRPr>
          </a:p>
          <a:p>
            <a:r>
              <a:rPr lang="en-US" sz="2000" b="1" dirty="0">
                <a:solidFill>
                  <a:schemeClr val="tx1"/>
                </a:solidFill>
                <a:latin typeface="Ink Free" panose="03080402000500000000" pitchFamily="66" charset="0"/>
              </a:rPr>
              <a:t>Recognition</a:t>
            </a:r>
            <a:r>
              <a:rPr lang="en-US" sz="2000" dirty="0">
                <a:solidFill>
                  <a:schemeClr val="tx1"/>
                </a:solidFill>
                <a:latin typeface="Ink Free" panose="03080402000500000000" pitchFamily="66" charset="0"/>
              </a:rPr>
              <a:t> </a:t>
            </a:r>
            <a:r>
              <a:rPr lang="en-US" sz="1600" dirty="0">
                <a:solidFill>
                  <a:schemeClr val="bg2"/>
                </a:solidFill>
                <a:latin typeface="Ink Free" panose="03080402000500000000" pitchFamily="66" charset="0"/>
              </a:rPr>
              <a:t>(I saw this)</a:t>
            </a:r>
          </a:p>
          <a:p>
            <a:endParaRPr lang="en-US" sz="1600" b="1" dirty="0">
              <a:solidFill>
                <a:schemeClr val="bg2"/>
              </a:solidFill>
              <a:latin typeface="Ink Free" panose="03080402000500000000" pitchFamily="66" charset="0"/>
            </a:endParaRPr>
          </a:p>
          <a:p>
            <a:r>
              <a:rPr lang="en-US" sz="1800" b="1" dirty="0">
                <a:solidFill>
                  <a:srgbClr val="92D050"/>
                </a:solidFill>
                <a:latin typeface="Ink Free" panose="03080402000500000000" pitchFamily="66" charset="0"/>
              </a:rPr>
              <a:t>Bimodal:</a:t>
            </a:r>
            <a:r>
              <a:rPr lang="en-US" sz="1800" b="1" dirty="0">
                <a:solidFill>
                  <a:schemeClr val="bg2"/>
                </a:solidFill>
                <a:latin typeface="Ink Free" panose="03080402000500000000" pitchFamily="66" charset="0"/>
              </a:rPr>
              <a:t> </a:t>
            </a:r>
            <a:r>
              <a:rPr lang="en-US" sz="1800" b="1" dirty="0">
                <a:solidFill>
                  <a:schemeClr val="tx1"/>
                </a:solidFill>
                <a:latin typeface="Ink Free" panose="03080402000500000000" pitchFamily="66" charset="0"/>
              </a:rPr>
              <a:t>visual target + audio source</a:t>
            </a:r>
            <a:endParaRPr lang="en-US" sz="1600" b="1" dirty="0">
              <a:solidFill>
                <a:schemeClr val="tx1"/>
              </a:solidFill>
              <a:latin typeface="Ink Free" panose="03080402000500000000" pitchFamily="66" charset="0"/>
            </a:endParaRPr>
          </a:p>
        </p:txBody>
      </p:sp>
      <p:sp>
        <p:nvSpPr>
          <p:cNvPr id="7" name="Elipse 6">
            <a:extLst>
              <a:ext uri="{FF2B5EF4-FFF2-40B4-BE49-F238E27FC236}">
                <a16:creationId xmlns:a16="http://schemas.microsoft.com/office/drawing/2014/main" id="{9690329F-CD29-6744-5484-7798B644EEA7}"/>
              </a:ext>
            </a:extLst>
          </p:cNvPr>
          <p:cNvSpPr/>
          <p:nvPr/>
        </p:nvSpPr>
        <p:spPr>
          <a:xfrm>
            <a:off x="3446854" y="1485634"/>
            <a:ext cx="561565" cy="561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ipse 7">
            <a:extLst>
              <a:ext uri="{FF2B5EF4-FFF2-40B4-BE49-F238E27FC236}">
                <a16:creationId xmlns:a16="http://schemas.microsoft.com/office/drawing/2014/main" id="{FAC5A825-88CA-E93B-6181-C59D64ECEBD6}"/>
              </a:ext>
            </a:extLst>
          </p:cNvPr>
          <p:cNvSpPr/>
          <p:nvPr/>
        </p:nvSpPr>
        <p:spPr>
          <a:xfrm>
            <a:off x="999739" y="1450793"/>
            <a:ext cx="561565" cy="56156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ector recto 9">
            <a:extLst>
              <a:ext uri="{FF2B5EF4-FFF2-40B4-BE49-F238E27FC236}">
                <a16:creationId xmlns:a16="http://schemas.microsoft.com/office/drawing/2014/main" id="{B8F8047C-9709-ACA7-A82D-230C23D2CFE6}"/>
              </a:ext>
            </a:extLst>
          </p:cNvPr>
          <p:cNvCxnSpPr>
            <a:stCxn id="2" idx="7"/>
          </p:cNvCxnSpPr>
          <p:nvPr/>
        </p:nvCxnSpPr>
        <p:spPr>
          <a:xfrm flipV="1">
            <a:off x="2827213" y="1271452"/>
            <a:ext cx="1979920" cy="1878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998377DE-62A8-606D-981A-975D1BEC5D98}"/>
              </a:ext>
            </a:extLst>
          </p:cNvPr>
          <p:cNvCxnSpPr>
            <a:cxnSpLocks/>
            <a:stCxn id="2" idx="1"/>
          </p:cNvCxnSpPr>
          <p:nvPr/>
        </p:nvCxnSpPr>
        <p:spPr>
          <a:xfrm flipH="1" flipV="1">
            <a:off x="130631" y="1201784"/>
            <a:ext cx="1930898" cy="19482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27324B48-2E01-48C8-BB09-06F9DDA2D067}"/>
              </a:ext>
            </a:extLst>
          </p:cNvPr>
          <p:cNvCxnSpPr/>
          <p:nvPr/>
        </p:nvCxnSpPr>
        <p:spPr>
          <a:xfrm>
            <a:off x="2439968" y="3631474"/>
            <a:ext cx="0" cy="10317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492F2DFA-1414-1FD8-DB08-29A202B2052A}"/>
              </a:ext>
            </a:extLst>
          </p:cNvPr>
          <p:cNvCxnSpPr/>
          <p:nvPr/>
        </p:nvCxnSpPr>
        <p:spPr>
          <a:xfrm flipH="1">
            <a:off x="1759131" y="3622766"/>
            <a:ext cx="680837" cy="7663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6C8A7F6F-4FBE-EFC6-6A0E-98802C901D32}"/>
              </a:ext>
            </a:extLst>
          </p:cNvPr>
          <p:cNvCxnSpPr/>
          <p:nvPr/>
        </p:nvCxnSpPr>
        <p:spPr>
          <a:xfrm>
            <a:off x="2439968" y="3631474"/>
            <a:ext cx="721243" cy="7663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áfico 18" descr="Volumen con relleno sólido">
            <a:extLst>
              <a:ext uri="{FF2B5EF4-FFF2-40B4-BE49-F238E27FC236}">
                <a16:creationId xmlns:a16="http://schemas.microsoft.com/office/drawing/2014/main" id="{B1CEF8F7-5F14-2219-1E84-C6498686A6A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188464" y="4639628"/>
            <a:ext cx="480788" cy="480788"/>
          </a:xfrm>
          <a:prstGeom prst="rect">
            <a:avLst/>
          </a:prstGeom>
        </p:spPr>
      </p:pic>
      <p:pic>
        <p:nvPicPr>
          <p:cNvPr id="20" name="Gráfico 19" descr="Volumen con relleno sólido">
            <a:extLst>
              <a:ext uri="{FF2B5EF4-FFF2-40B4-BE49-F238E27FC236}">
                <a16:creationId xmlns:a16="http://schemas.microsoft.com/office/drawing/2014/main" id="{E9261313-DC35-7B05-8CBE-659A5687ED0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413357" y="4380187"/>
            <a:ext cx="480788" cy="480788"/>
          </a:xfrm>
          <a:prstGeom prst="rect">
            <a:avLst/>
          </a:prstGeom>
        </p:spPr>
      </p:pic>
      <p:pic>
        <p:nvPicPr>
          <p:cNvPr id="21" name="Gráfico 20" descr="Volumen con relleno sólido">
            <a:extLst>
              <a:ext uri="{FF2B5EF4-FFF2-40B4-BE49-F238E27FC236}">
                <a16:creationId xmlns:a16="http://schemas.microsoft.com/office/drawing/2014/main" id="{177E5E33-3C49-C3C5-B57E-E4563C421B6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050827" y="4299256"/>
            <a:ext cx="480788" cy="480788"/>
          </a:xfrm>
          <a:prstGeom prst="rect">
            <a:avLst/>
          </a:prstGeom>
        </p:spPr>
      </p:pic>
    </p:spTree>
    <p:extLst>
      <p:ext uri="{BB962C8B-B14F-4D97-AF65-F5344CB8AC3E}">
        <p14:creationId xmlns:p14="http://schemas.microsoft.com/office/powerpoint/2010/main" val="2597964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103"/>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ES" dirty="0" err="1">
                <a:solidFill>
                  <a:schemeClr val="lt1"/>
                </a:solidFill>
                <a:latin typeface="Gugi"/>
                <a:ea typeface="Gugi"/>
                <a:cs typeface="Gugi"/>
                <a:sym typeface="Gugi"/>
              </a:rPr>
              <a:t>Main</a:t>
            </a:r>
            <a:r>
              <a:rPr lang="es-ES" dirty="0">
                <a:solidFill>
                  <a:schemeClr val="lt1"/>
                </a:solidFill>
                <a:latin typeface="Gugi"/>
                <a:ea typeface="Gugi"/>
                <a:cs typeface="Gugi"/>
                <a:sym typeface="Gugi"/>
              </a:rPr>
              <a:t> </a:t>
            </a:r>
            <a:r>
              <a:rPr lang="es-ES" dirty="0" err="1">
                <a:solidFill>
                  <a:schemeClr val="lt1"/>
                </a:solidFill>
                <a:latin typeface="Gugi"/>
                <a:ea typeface="Gugi"/>
                <a:cs typeface="Gugi"/>
                <a:sym typeface="Gugi"/>
              </a:rPr>
              <a:t>experiment</a:t>
            </a:r>
            <a:r>
              <a:rPr lang="es-ES" dirty="0">
                <a:solidFill>
                  <a:schemeClr val="lt1"/>
                </a:solidFill>
                <a:latin typeface="Gugi"/>
                <a:ea typeface="Gugi"/>
                <a:cs typeface="Gugi"/>
                <a:sym typeface="Gugi"/>
              </a:rPr>
              <a:t> - Temporal </a:t>
            </a:r>
            <a:r>
              <a:rPr lang="es-ES" dirty="0" err="1">
                <a:solidFill>
                  <a:schemeClr val="lt1"/>
                </a:solidFill>
                <a:latin typeface="Gugi"/>
                <a:ea typeface="Gugi"/>
                <a:cs typeface="Gugi"/>
                <a:sym typeface="Gugi"/>
              </a:rPr>
              <a:t>layout</a:t>
            </a:r>
            <a:endParaRPr dirty="0">
              <a:solidFill>
                <a:schemeClr val="lt1"/>
              </a:solidFill>
              <a:latin typeface="Gugi"/>
              <a:ea typeface="Gugi"/>
              <a:cs typeface="Gugi"/>
              <a:sym typeface="Gugi"/>
            </a:endParaRPr>
          </a:p>
        </p:txBody>
      </p:sp>
      <p:sp>
        <p:nvSpPr>
          <p:cNvPr id="956" name="Google Shape;956;p103"/>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latin typeface="Gugi"/>
              <a:ea typeface="Gugi"/>
              <a:cs typeface="Gugi"/>
              <a:sym typeface="Gugi"/>
            </a:endParaRPr>
          </a:p>
        </p:txBody>
      </p:sp>
      <p:pic>
        <p:nvPicPr>
          <p:cNvPr id="957" name="Google Shape;957;p103"/>
          <p:cNvPicPr preferRelativeResize="0"/>
          <p:nvPr/>
        </p:nvPicPr>
        <p:blipFill>
          <a:blip r:embed="rId3">
            <a:alphaModFix/>
          </a:blip>
          <a:stretch>
            <a:fillRect/>
          </a:stretch>
        </p:blipFill>
        <p:spPr>
          <a:xfrm>
            <a:off x="7688047" y="23730"/>
            <a:ext cx="1414425" cy="514325"/>
          </a:xfrm>
          <a:prstGeom prst="rect">
            <a:avLst/>
          </a:prstGeom>
          <a:noFill/>
          <a:ln>
            <a:noFill/>
          </a:ln>
        </p:spPr>
      </p:pic>
      <p:pic>
        <p:nvPicPr>
          <p:cNvPr id="959" name="Google Shape;959;p103"/>
          <p:cNvPicPr preferRelativeResize="0"/>
          <p:nvPr/>
        </p:nvPicPr>
        <p:blipFill rotWithShape="1">
          <a:blip r:embed="rId4">
            <a:alphaModFix/>
          </a:blip>
          <a:srcRect l="50000"/>
          <a:stretch/>
        </p:blipFill>
        <p:spPr>
          <a:xfrm>
            <a:off x="4572000" y="1149891"/>
            <a:ext cx="4572001" cy="3726969"/>
          </a:xfrm>
          <a:prstGeom prst="rect">
            <a:avLst/>
          </a:prstGeom>
          <a:noFill/>
          <a:ln>
            <a:noFill/>
          </a:ln>
        </p:spPr>
      </p:pic>
      <p:sp>
        <p:nvSpPr>
          <p:cNvPr id="960" name="Google Shape;960;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59</a:t>
            </a:fld>
            <a:endParaRPr/>
          </a:p>
        </p:txBody>
      </p:sp>
      <p:sp>
        <p:nvSpPr>
          <p:cNvPr id="961" name="Google Shape;961;p103"/>
          <p:cNvSpPr/>
          <p:nvPr/>
        </p:nvSpPr>
        <p:spPr>
          <a:xfrm>
            <a:off x="4579475" y="2946325"/>
            <a:ext cx="4564500" cy="1378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03"/>
          <p:cNvSpPr/>
          <p:nvPr/>
        </p:nvSpPr>
        <p:spPr>
          <a:xfrm>
            <a:off x="5785775" y="2188585"/>
            <a:ext cx="1325700" cy="1378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Forma libre: forma 1">
            <a:extLst>
              <a:ext uri="{FF2B5EF4-FFF2-40B4-BE49-F238E27FC236}">
                <a16:creationId xmlns:a16="http://schemas.microsoft.com/office/drawing/2014/main" id="{D35C5933-DC18-7A73-1C1E-0110582E4998}"/>
              </a:ext>
            </a:extLst>
          </p:cNvPr>
          <p:cNvSpPr/>
          <p:nvPr/>
        </p:nvSpPr>
        <p:spPr>
          <a:xfrm>
            <a:off x="130631" y="1219202"/>
            <a:ext cx="4676502" cy="2325188"/>
          </a:xfrm>
          <a:custGeom>
            <a:avLst/>
            <a:gdLst>
              <a:gd name="connsiteX0" fmla="*/ 2281646 w 4615543"/>
              <a:gd name="connsiteY0" fmla="*/ 2325188 h 2325188"/>
              <a:gd name="connsiteX1" fmla="*/ 4615543 w 4615543"/>
              <a:gd name="connsiteY1" fmla="*/ 43542 h 2325188"/>
              <a:gd name="connsiteX2" fmla="*/ 0 w 4615543"/>
              <a:gd name="connsiteY2" fmla="*/ 0 h 2325188"/>
              <a:gd name="connsiteX3" fmla="*/ 2281646 w 4615543"/>
              <a:gd name="connsiteY3" fmla="*/ 2325188 h 2325188"/>
            </a:gdLst>
            <a:ahLst/>
            <a:cxnLst>
              <a:cxn ang="0">
                <a:pos x="connsiteX0" y="connsiteY0"/>
              </a:cxn>
              <a:cxn ang="0">
                <a:pos x="connsiteX1" y="connsiteY1"/>
              </a:cxn>
              <a:cxn ang="0">
                <a:pos x="connsiteX2" y="connsiteY2"/>
              </a:cxn>
              <a:cxn ang="0">
                <a:pos x="connsiteX3" y="connsiteY3"/>
              </a:cxn>
            </a:cxnLst>
            <a:rect l="l" t="t" r="r" b="b"/>
            <a:pathLst>
              <a:path w="4615543" h="2325188">
                <a:moveTo>
                  <a:pt x="2281646" y="2325188"/>
                </a:moveTo>
                <a:lnTo>
                  <a:pt x="4615543" y="43542"/>
                </a:lnTo>
                <a:lnTo>
                  <a:pt x="0" y="0"/>
                </a:lnTo>
                <a:lnTo>
                  <a:pt x="2281646" y="232518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lipse 2">
            <a:extLst>
              <a:ext uri="{FF2B5EF4-FFF2-40B4-BE49-F238E27FC236}">
                <a16:creationId xmlns:a16="http://schemas.microsoft.com/office/drawing/2014/main" id="{32EEFEF4-5730-31EB-2C8F-916741E0BE33}"/>
              </a:ext>
            </a:extLst>
          </p:cNvPr>
          <p:cNvSpPr/>
          <p:nvPr/>
        </p:nvSpPr>
        <p:spPr>
          <a:xfrm>
            <a:off x="1902950" y="2953895"/>
            <a:ext cx="1082842" cy="1339515"/>
          </a:xfrm>
          <a:prstGeom prst="ellipse">
            <a:avLst/>
          </a:prstGeom>
          <a:solidFill>
            <a:srgbClr val="E6B7A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Conector recto 3">
            <a:extLst>
              <a:ext uri="{FF2B5EF4-FFF2-40B4-BE49-F238E27FC236}">
                <a16:creationId xmlns:a16="http://schemas.microsoft.com/office/drawing/2014/main" id="{A5F8B9CC-14E1-AA2B-F406-87CC4DC5D403}"/>
              </a:ext>
            </a:extLst>
          </p:cNvPr>
          <p:cNvCxnSpPr>
            <a:cxnSpLocks/>
          </p:cNvCxnSpPr>
          <p:nvPr/>
        </p:nvCxnSpPr>
        <p:spPr>
          <a:xfrm flipV="1">
            <a:off x="2349901" y="2764156"/>
            <a:ext cx="95291" cy="1930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a:extLst>
              <a:ext uri="{FF2B5EF4-FFF2-40B4-BE49-F238E27FC236}">
                <a16:creationId xmlns:a16="http://schemas.microsoft.com/office/drawing/2014/main" id="{E6B71C98-9DE5-03ED-A74C-A7A5E311633C}"/>
              </a:ext>
            </a:extLst>
          </p:cNvPr>
          <p:cNvCxnSpPr>
            <a:cxnSpLocks/>
          </p:cNvCxnSpPr>
          <p:nvPr/>
        </p:nvCxnSpPr>
        <p:spPr>
          <a:xfrm>
            <a:off x="2439968" y="2752159"/>
            <a:ext cx="81023" cy="2170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Elipse 5">
            <a:extLst>
              <a:ext uri="{FF2B5EF4-FFF2-40B4-BE49-F238E27FC236}">
                <a16:creationId xmlns:a16="http://schemas.microsoft.com/office/drawing/2014/main" id="{6496EE4B-68E3-6A19-35FA-31DD0BAFADAC}"/>
              </a:ext>
            </a:extLst>
          </p:cNvPr>
          <p:cNvSpPr/>
          <p:nvPr/>
        </p:nvSpPr>
        <p:spPr>
          <a:xfrm>
            <a:off x="2188464" y="1463863"/>
            <a:ext cx="561565" cy="561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ipse 6">
            <a:extLst>
              <a:ext uri="{FF2B5EF4-FFF2-40B4-BE49-F238E27FC236}">
                <a16:creationId xmlns:a16="http://schemas.microsoft.com/office/drawing/2014/main" id="{2A18F026-DFD8-A267-D3CE-B4E9BEDFF206}"/>
              </a:ext>
            </a:extLst>
          </p:cNvPr>
          <p:cNvSpPr/>
          <p:nvPr/>
        </p:nvSpPr>
        <p:spPr>
          <a:xfrm>
            <a:off x="3446854" y="1485634"/>
            <a:ext cx="561565" cy="561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ipse 7">
            <a:extLst>
              <a:ext uri="{FF2B5EF4-FFF2-40B4-BE49-F238E27FC236}">
                <a16:creationId xmlns:a16="http://schemas.microsoft.com/office/drawing/2014/main" id="{C48934D0-05C4-358F-EB82-706AF237DD65}"/>
              </a:ext>
            </a:extLst>
          </p:cNvPr>
          <p:cNvSpPr/>
          <p:nvPr/>
        </p:nvSpPr>
        <p:spPr>
          <a:xfrm>
            <a:off x="999739" y="1450793"/>
            <a:ext cx="561565" cy="56156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ector recto 8">
            <a:extLst>
              <a:ext uri="{FF2B5EF4-FFF2-40B4-BE49-F238E27FC236}">
                <a16:creationId xmlns:a16="http://schemas.microsoft.com/office/drawing/2014/main" id="{EF0A5436-B9B4-6FDB-366F-C22F9C54AEA1}"/>
              </a:ext>
            </a:extLst>
          </p:cNvPr>
          <p:cNvCxnSpPr>
            <a:stCxn id="3" idx="7"/>
          </p:cNvCxnSpPr>
          <p:nvPr/>
        </p:nvCxnSpPr>
        <p:spPr>
          <a:xfrm flipV="1">
            <a:off x="2827213" y="1271452"/>
            <a:ext cx="1979920" cy="1878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29FC1AC9-39F1-1489-40A5-66E395B7A26D}"/>
              </a:ext>
            </a:extLst>
          </p:cNvPr>
          <p:cNvCxnSpPr>
            <a:cxnSpLocks/>
            <a:stCxn id="3" idx="1"/>
          </p:cNvCxnSpPr>
          <p:nvPr/>
        </p:nvCxnSpPr>
        <p:spPr>
          <a:xfrm flipH="1" flipV="1">
            <a:off x="130631" y="1201784"/>
            <a:ext cx="1930898" cy="19482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ED3BB9FC-4F7D-DE8A-047A-3F5783ED54B0}"/>
              </a:ext>
            </a:extLst>
          </p:cNvPr>
          <p:cNvCxnSpPr/>
          <p:nvPr/>
        </p:nvCxnSpPr>
        <p:spPr>
          <a:xfrm>
            <a:off x="2439968" y="3631474"/>
            <a:ext cx="0" cy="10317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3BE4250A-D651-94DF-16A5-B5477D641FE9}"/>
              </a:ext>
            </a:extLst>
          </p:cNvPr>
          <p:cNvCxnSpPr/>
          <p:nvPr/>
        </p:nvCxnSpPr>
        <p:spPr>
          <a:xfrm flipH="1">
            <a:off x="1759131" y="3622766"/>
            <a:ext cx="680837" cy="7663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A19D15D3-9DEC-499C-52C0-F07C32DC11D3}"/>
              </a:ext>
            </a:extLst>
          </p:cNvPr>
          <p:cNvCxnSpPr/>
          <p:nvPr/>
        </p:nvCxnSpPr>
        <p:spPr>
          <a:xfrm>
            <a:off x="2439968" y="3631474"/>
            <a:ext cx="721243" cy="7663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Gráfico 13" descr="Volumen con relleno sólido">
            <a:extLst>
              <a:ext uri="{FF2B5EF4-FFF2-40B4-BE49-F238E27FC236}">
                <a16:creationId xmlns:a16="http://schemas.microsoft.com/office/drawing/2014/main" id="{2044FF10-E2F5-E6D3-D94F-7B82FDC80D0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188464" y="4639628"/>
            <a:ext cx="480788" cy="480788"/>
          </a:xfrm>
          <a:prstGeom prst="rect">
            <a:avLst/>
          </a:prstGeom>
        </p:spPr>
      </p:pic>
      <p:pic>
        <p:nvPicPr>
          <p:cNvPr id="15" name="Gráfico 14" descr="Volumen con relleno sólido">
            <a:extLst>
              <a:ext uri="{FF2B5EF4-FFF2-40B4-BE49-F238E27FC236}">
                <a16:creationId xmlns:a16="http://schemas.microsoft.com/office/drawing/2014/main" id="{075EA78A-6B95-E548-F6E5-E0C4CEE10FA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413357" y="4380187"/>
            <a:ext cx="480788" cy="480788"/>
          </a:xfrm>
          <a:prstGeom prst="rect">
            <a:avLst/>
          </a:prstGeom>
        </p:spPr>
      </p:pic>
      <p:pic>
        <p:nvPicPr>
          <p:cNvPr id="16" name="Gráfico 15" descr="Volumen con relleno sólido">
            <a:extLst>
              <a:ext uri="{FF2B5EF4-FFF2-40B4-BE49-F238E27FC236}">
                <a16:creationId xmlns:a16="http://schemas.microsoft.com/office/drawing/2014/main" id="{A96FC6A5-9690-CF2E-9CC0-7691F7D2797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050827" y="4299256"/>
            <a:ext cx="480788" cy="480788"/>
          </a:xfrm>
          <a:prstGeom prst="rect">
            <a:avLst/>
          </a:prstGeom>
        </p:spPr>
      </p:pic>
      <p:sp>
        <p:nvSpPr>
          <p:cNvPr id="17" name="Google Shape;961;p103">
            <a:extLst>
              <a:ext uri="{FF2B5EF4-FFF2-40B4-BE49-F238E27FC236}">
                <a16:creationId xmlns:a16="http://schemas.microsoft.com/office/drawing/2014/main" id="{02C63B89-5826-9812-FB68-9EBC2CAA2F8C}"/>
              </a:ext>
            </a:extLst>
          </p:cNvPr>
          <p:cNvSpPr/>
          <p:nvPr/>
        </p:nvSpPr>
        <p:spPr>
          <a:xfrm>
            <a:off x="8472458" y="1145400"/>
            <a:ext cx="664042" cy="587606"/>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7172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8"/>
          <p:cNvPicPr preferRelativeResize="0"/>
          <p:nvPr/>
        </p:nvPicPr>
        <p:blipFill>
          <a:blip r:embed="rId3">
            <a:alphaModFix/>
          </a:blip>
          <a:stretch>
            <a:fillRect/>
          </a:stretch>
        </p:blipFill>
        <p:spPr>
          <a:xfrm>
            <a:off x="0" y="-1975"/>
            <a:ext cx="9144000" cy="5358382"/>
          </a:xfrm>
          <a:prstGeom prst="rect">
            <a:avLst/>
          </a:prstGeom>
          <a:noFill/>
          <a:ln>
            <a:noFill/>
          </a:ln>
        </p:spPr>
      </p:pic>
      <p:sp>
        <p:nvSpPr>
          <p:cNvPr id="106" name="Google Shape;106;p18"/>
          <p:cNvSpPr txBox="1">
            <a:spLocks noGrp="1"/>
          </p:cNvSpPr>
          <p:nvPr>
            <p:ph type="title"/>
          </p:nvPr>
        </p:nvSpPr>
        <p:spPr>
          <a:xfrm>
            <a:off x="247375" y="4312200"/>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solidFill>
                  <a:schemeClr val="lt1"/>
                </a:solidFill>
              </a:rPr>
              <a:t>Virtual Reality</a:t>
            </a:r>
            <a:endParaRPr>
              <a:solidFill>
                <a:schemeClr val="lt1"/>
              </a:solidFill>
            </a:endParaRPr>
          </a:p>
        </p:txBody>
      </p:sp>
      <p:sp>
        <p:nvSpPr>
          <p:cNvPr id="107" name="Google Shape;107;p18"/>
          <p:cNvSpPr txBox="1"/>
          <p:nvPr/>
        </p:nvSpPr>
        <p:spPr>
          <a:xfrm>
            <a:off x="157445" y="447070"/>
            <a:ext cx="2729400" cy="15795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lt1"/>
              </a:buClr>
              <a:buSzPts val="1800"/>
              <a:buFont typeface="Open Sans"/>
              <a:buChar char="●"/>
            </a:pPr>
            <a:r>
              <a:rPr lang="es" sz="1800">
                <a:solidFill>
                  <a:schemeClr val="lt1"/>
                </a:solidFill>
                <a:latin typeface="Open Sans"/>
                <a:ea typeface="Open Sans"/>
                <a:cs typeface="Open Sans"/>
                <a:sym typeface="Open Sans"/>
              </a:rPr>
              <a:t>Full control of visual stimuli</a:t>
            </a:r>
            <a:endParaRPr sz="1800">
              <a:solidFill>
                <a:schemeClr val="lt1"/>
              </a:solidFill>
              <a:latin typeface="Open Sans"/>
              <a:ea typeface="Open Sans"/>
              <a:cs typeface="Open Sans"/>
              <a:sym typeface="Open Sans"/>
            </a:endParaRPr>
          </a:p>
          <a:p>
            <a:pPr marL="457200" lvl="0" indent="-342900" algn="l" rtl="0">
              <a:spcBef>
                <a:spcPts val="0"/>
              </a:spcBef>
              <a:spcAft>
                <a:spcPts val="0"/>
              </a:spcAft>
              <a:buClr>
                <a:schemeClr val="lt1"/>
              </a:buClr>
              <a:buSzPts val="1800"/>
              <a:buFont typeface="Open Sans"/>
              <a:buChar char="●"/>
            </a:pPr>
            <a:r>
              <a:rPr lang="es" sz="1800">
                <a:solidFill>
                  <a:schemeClr val="lt1"/>
                </a:solidFill>
                <a:latin typeface="Open Sans"/>
                <a:ea typeface="Open Sans"/>
                <a:cs typeface="Open Sans"/>
                <a:sym typeface="Open Sans"/>
              </a:rPr>
              <a:t>Isolation</a:t>
            </a:r>
            <a:endParaRPr sz="1800">
              <a:solidFill>
                <a:schemeClr val="lt1"/>
              </a:solidFill>
              <a:latin typeface="Open Sans"/>
              <a:ea typeface="Open Sans"/>
              <a:cs typeface="Open Sans"/>
              <a:sym typeface="Open Sans"/>
            </a:endParaRPr>
          </a:p>
          <a:p>
            <a:pPr marL="457200" lvl="0" indent="-342900" algn="l" rtl="0">
              <a:spcBef>
                <a:spcPts val="0"/>
              </a:spcBef>
              <a:spcAft>
                <a:spcPts val="0"/>
              </a:spcAft>
              <a:buClr>
                <a:schemeClr val="lt1"/>
              </a:buClr>
              <a:buSzPts val="1800"/>
              <a:buFont typeface="Open Sans"/>
              <a:buChar char="●"/>
            </a:pPr>
            <a:r>
              <a:rPr lang="es" sz="1800">
                <a:solidFill>
                  <a:schemeClr val="lt1"/>
                </a:solidFill>
                <a:latin typeface="Open Sans"/>
                <a:ea typeface="Open Sans"/>
                <a:cs typeface="Open Sans"/>
                <a:sym typeface="Open Sans"/>
              </a:rPr>
              <a:t>Reproducibility</a:t>
            </a:r>
            <a:endParaRPr sz="1800">
              <a:solidFill>
                <a:schemeClr val="lt1"/>
              </a:solidFill>
              <a:latin typeface="Open Sans"/>
              <a:ea typeface="Open Sans"/>
              <a:cs typeface="Open Sans"/>
              <a:sym typeface="Open Sans"/>
            </a:endParaRPr>
          </a:p>
          <a:p>
            <a:pPr marL="457200" lvl="0" indent="-342900" algn="l" rtl="0">
              <a:spcBef>
                <a:spcPts val="0"/>
              </a:spcBef>
              <a:spcAft>
                <a:spcPts val="0"/>
              </a:spcAft>
              <a:buClr>
                <a:schemeClr val="lt1"/>
              </a:buClr>
              <a:buSzPts val="1800"/>
              <a:buFont typeface="Open Sans"/>
              <a:buChar char="●"/>
            </a:pPr>
            <a:r>
              <a:rPr lang="es" sz="1800" b="1">
                <a:solidFill>
                  <a:schemeClr val="lt1"/>
                </a:solidFill>
                <a:latin typeface="Open Sans"/>
                <a:ea typeface="Open Sans"/>
                <a:cs typeface="Open Sans"/>
                <a:sym typeface="Open Sans"/>
              </a:rPr>
              <a:t>Immersion</a:t>
            </a:r>
            <a:endParaRPr sz="1800" b="1">
              <a:solidFill>
                <a:schemeClr val="lt1"/>
              </a:solidFill>
              <a:latin typeface="Open Sans"/>
              <a:ea typeface="Open Sans"/>
              <a:cs typeface="Open Sans"/>
              <a:sym typeface="Open Sans"/>
            </a:endParaRPr>
          </a:p>
        </p:txBody>
      </p:sp>
      <p:sp>
        <p:nvSpPr>
          <p:cNvPr id="108" name="Google Shape;10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04"/>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Main experiment - Temporal layout</a:t>
            </a:r>
            <a:endParaRPr dirty="0">
              <a:solidFill>
                <a:schemeClr val="lt1"/>
              </a:solidFill>
              <a:latin typeface="Gugi"/>
              <a:ea typeface="Gugi"/>
              <a:cs typeface="Gugi"/>
              <a:sym typeface="Gugi"/>
            </a:endParaRPr>
          </a:p>
        </p:txBody>
      </p:sp>
      <p:sp>
        <p:nvSpPr>
          <p:cNvPr id="968" name="Google Shape;968;p104"/>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latin typeface="Gugi"/>
              <a:ea typeface="Gugi"/>
              <a:cs typeface="Gugi"/>
              <a:sym typeface="Gugi"/>
            </a:endParaRPr>
          </a:p>
        </p:txBody>
      </p:sp>
      <p:pic>
        <p:nvPicPr>
          <p:cNvPr id="969" name="Google Shape;969;p104"/>
          <p:cNvPicPr preferRelativeResize="0"/>
          <p:nvPr/>
        </p:nvPicPr>
        <p:blipFill>
          <a:blip r:embed="rId3">
            <a:alphaModFix/>
          </a:blip>
          <a:stretch>
            <a:fillRect/>
          </a:stretch>
        </p:blipFill>
        <p:spPr>
          <a:xfrm>
            <a:off x="7688047" y="23730"/>
            <a:ext cx="1414425" cy="514325"/>
          </a:xfrm>
          <a:prstGeom prst="rect">
            <a:avLst/>
          </a:prstGeom>
          <a:noFill/>
          <a:ln>
            <a:noFill/>
          </a:ln>
        </p:spPr>
      </p:pic>
      <p:pic>
        <p:nvPicPr>
          <p:cNvPr id="971" name="Google Shape;971;p104"/>
          <p:cNvPicPr preferRelativeResize="0"/>
          <p:nvPr/>
        </p:nvPicPr>
        <p:blipFill rotWithShape="1">
          <a:blip r:embed="rId4">
            <a:alphaModFix/>
          </a:blip>
          <a:srcRect l="50000"/>
          <a:stretch/>
        </p:blipFill>
        <p:spPr>
          <a:xfrm>
            <a:off x="4572000" y="1149891"/>
            <a:ext cx="4572001" cy="3726969"/>
          </a:xfrm>
          <a:prstGeom prst="rect">
            <a:avLst/>
          </a:prstGeom>
          <a:noFill/>
          <a:ln>
            <a:noFill/>
          </a:ln>
        </p:spPr>
      </p:pic>
      <p:sp>
        <p:nvSpPr>
          <p:cNvPr id="972" name="Google Shape;972;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60</a:t>
            </a:fld>
            <a:endParaRPr/>
          </a:p>
        </p:txBody>
      </p:sp>
      <p:sp>
        <p:nvSpPr>
          <p:cNvPr id="3" name="Forma libre: forma 2">
            <a:extLst>
              <a:ext uri="{FF2B5EF4-FFF2-40B4-BE49-F238E27FC236}">
                <a16:creationId xmlns:a16="http://schemas.microsoft.com/office/drawing/2014/main" id="{9483F489-F812-2104-837B-2DE100EDF5D0}"/>
              </a:ext>
            </a:extLst>
          </p:cNvPr>
          <p:cNvSpPr/>
          <p:nvPr/>
        </p:nvSpPr>
        <p:spPr>
          <a:xfrm>
            <a:off x="130631" y="1219202"/>
            <a:ext cx="4676502" cy="2325188"/>
          </a:xfrm>
          <a:custGeom>
            <a:avLst/>
            <a:gdLst>
              <a:gd name="connsiteX0" fmla="*/ 2281646 w 4615543"/>
              <a:gd name="connsiteY0" fmla="*/ 2325188 h 2325188"/>
              <a:gd name="connsiteX1" fmla="*/ 4615543 w 4615543"/>
              <a:gd name="connsiteY1" fmla="*/ 43542 h 2325188"/>
              <a:gd name="connsiteX2" fmla="*/ 0 w 4615543"/>
              <a:gd name="connsiteY2" fmla="*/ 0 h 2325188"/>
              <a:gd name="connsiteX3" fmla="*/ 2281646 w 4615543"/>
              <a:gd name="connsiteY3" fmla="*/ 2325188 h 2325188"/>
            </a:gdLst>
            <a:ahLst/>
            <a:cxnLst>
              <a:cxn ang="0">
                <a:pos x="connsiteX0" y="connsiteY0"/>
              </a:cxn>
              <a:cxn ang="0">
                <a:pos x="connsiteX1" y="connsiteY1"/>
              </a:cxn>
              <a:cxn ang="0">
                <a:pos x="connsiteX2" y="connsiteY2"/>
              </a:cxn>
              <a:cxn ang="0">
                <a:pos x="connsiteX3" y="connsiteY3"/>
              </a:cxn>
            </a:cxnLst>
            <a:rect l="l" t="t" r="r" b="b"/>
            <a:pathLst>
              <a:path w="4615543" h="2325188">
                <a:moveTo>
                  <a:pt x="2281646" y="2325188"/>
                </a:moveTo>
                <a:lnTo>
                  <a:pt x="4615543" y="43542"/>
                </a:lnTo>
                <a:lnTo>
                  <a:pt x="0" y="0"/>
                </a:lnTo>
                <a:lnTo>
                  <a:pt x="2281646" y="232518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lipse 3">
            <a:extLst>
              <a:ext uri="{FF2B5EF4-FFF2-40B4-BE49-F238E27FC236}">
                <a16:creationId xmlns:a16="http://schemas.microsoft.com/office/drawing/2014/main" id="{04EEAC04-5EA5-CADA-4775-9CB0C0C847B6}"/>
              </a:ext>
            </a:extLst>
          </p:cNvPr>
          <p:cNvSpPr/>
          <p:nvPr/>
        </p:nvSpPr>
        <p:spPr>
          <a:xfrm>
            <a:off x="1902950" y="2953895"/>
            <a:ext cx="1082842" cy="1339515"/>
          </a:xfrm>
          <a:prstGeom prst="ellipse">
            <a:avLst/>
          </a:prstGeom>
          <a:solidFill>
            <a:srgbClr val="E6B7A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onector recto 4">
            <a:extLst>
              <a:ext uri="{FF2B5EF4-FFF2-40B4-BE49-F238E27FC236}">
                <a16:creationId xmlns:a16="http://schemas.microsoft.com/office/drawing/2014/main" id="{2D5A7ADD-6041-976F-A020-4CE8F6EC19DC}"/>
              </a:ext>
            </a:extLst>
          </p:cNvPr>
          <p:cNvCxnSpPr>
            <a:cxnSpLocks/>
          </p:cNvCxnSpPr>
          <p:nvPr/>
        </p:nvCxnSpPr>
        <p:spPr>
          <a:xfrm flipV="1">
            <a:off x="2349901" y="2764156"/>
            <a:ext cx="95291" cy="1930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DDE6452E-E201-8126-27DB-F43F3217CB88}"/>
              </a:ext>
            </a:extLst>
          </p:cNvPr>
          <p:cNvCxnSpPr>
            <a:cxnSpLocks/>
          </p:cNvCxnSpPr>
          <p:nvPr/>
        </p:nvCxnSpPr>
        <p:spPr>
          <a:xfrm>
            <a:off x="2439968" y="2752159"/>
            <a:ext cx="81023" cy="2170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Elipse 6">
            <a:extLst>
              <a:ext uri="{FF2B5EF4-FFF2-40B4-BE49-F238E27FC236}">
                <a16:creationId xmlns:a16="http://schemas.microsoft.com/office/drawing/2014/main" id="{BA216D6E-687C-4A45-1216-7EC3A15D1DED}"/>
              </a:ext>
            </a:extLst>
          </p:cNvPr>
          <p:cNvSpPr/>
          <p:nvPr/>
        </p:nvSpPr>
        <p:spPr>
          <a:xfrm>
            <a:off x="2188464" y="1463863"/>
            <a:ext cx="561565" cy="561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ipse 7">
            <a:extLst>
              <a:ext uri="{FF2B5EF4-FFF2-40B4-BE49-F238E27FC236}">
                <a16:creationId xmlns:a16="http://schemas.microsoft.com/office/drawing/2014/main" id="{22AFE782-7339-78E8-7D9B-50A0644FB7E8}"/>
              </a:ext>
            </a:extLst>
          </p:cNvPr>
          <p:cNvSpPr/>
          <p:nvPr/>
        </p:nvSpPr>
        <p:spPr>
          <a:xfrm>
            <a:off x="3446854" y="1485634"/>
            <a:ext cx="561565" cy="561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ipse 8">
            <a:extLst>
              <a:ext uri="{FF2B5EF4-FFF2-40B4-BE49-F238E27FC236}">
                <a16:creationId xmlns:a16="http://schemas.microsoft.com/office/drawing/2014/main" id="{BE61259A-E499-41AC-EA5E-A2119374B436}"/>
              </a:ext>
            </a:extLst>
          </p:cNvPr>
          <p:cNvSpPr/>
          <p:nvPr/>
        </p:nvSpPr>
        <p:spPr>
          <a:xfrm>
            <a:off x="999739" y="1450793"/>
            <a:ext cx="561565" cy="56156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ector recto 9">
            <a:extLst>
              <a:ext uri="{FF2B5EF4-FFF2-40B4-BE49-F238E27FC236}">
                <a16:creationId xmlns:a16="http://schemas.microsoft.com/office/drawing/2014/main" id="{47972DEF-EE9F-B99C-EA07-ECFDB99F1CA7}"/>
              </a:ext>
            </a:extLst>
          </p:cNvPr>
          <p:cNvCxnSpPr>
            <a:stCxn id="4" idx="7"/>
          </p:cNvCxnSpPr>
          <p:nvPr/>
        </p:nvCxnSpPr>
        <p:spPr>
          <a:xfrm flipV="1">
            <a:off x="2827213" y="1271452"/>
            <a:ext cx="1979920" cy="1878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43C39469-6F4F-7AED-D0A6-C2407D09774C}"/>
              </a:ext>
            </a:extLst>
          </p:cNvPr>
          <p:cNvCxnSpPr>
            <a:cxnSpLocks/>
            <a:stCxn id="4" idx="1"/>
          </p:cNvCxnSpPr>
          <p:nvPr/>
        </p:nvCxnSpPr>
        <p:spPr>
          <a:xfrm flipH="1" flipV="1">
            <a:off x="130631" y="1201784"/>
            <a:ext cx="1930898" cy="19482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FED33565-B24E-0A1F-ABCF-E5DAB8F44713}"/>
              </a:ext>
            </a:extLst>
          </p:cNvPr>
          <p:cNvCxnSpPr/>
          <p:nvPr/>
        </p:nvCxnSpPr>
        <p:spPr>
          <a:xfrm>
            <a:off x="2439968" y="3631474"/>
            <a:ext cx="0" cy="10317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0FB2A4BA-587A-4F47-64B0-0456CA58FF90}"/>
              </a:ext>
            </a:extLst>
          </p:cNvPr>
          <p:cNvCxnSpPr/>
          <p:nvPr/>
        </p:nvCxnSpPr>
        <p:spPr>
          <a:xfrm flipH="1">
            <a:off x="1759131" y="3622766"/>
            <a:ext cx="680837" cy="7663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B2A0AC75-F822-B283-30EA-13E626BA468A}"/>
              </a:ext>
            </a:extLst>
          </p:cNvPr>
          <p:cNvCxnSpPr/>
          <p:nvPr/>
        </p:nvCxnSpPr>
        <p:spPr>
          <a:xfrm>
            <a:off x="2439968" y="3631474"/>
            <a:ext cx="721243" cy="7663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Gráfico 14" descr="Volumen con relleno sólido">
            <a:extLst>
              <a:ext uri="{FF2B5EF4-FFF2-40B4-BE49-F238E27FC236}">
                <a16:creationId xmlns:a16="http://schemas.microsoft.com/office/drawing/2014/main" id="{1BCDD9EF-65DE-2374-861B-0F5C7B1BFB3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188464" y="4639628"/>
            <a:ext cx="480788" cy="480788"/>
          </a:xfrm>
          <a:prstGeom prst="rect">
            <a:avLst/>
          </a:prstGeom>
        </p:spPr>
      </p:pic>
      <p:pic>
        <p:nvPicPr>
          <p:cNvPr id="16" name="Gráfico 15" descr="Volumen con relleno sólido">
            <a:extLst>
              <a:ext uri="{FF2B5EF4-FFF2-40B4-BE49-F238E27FC236}">
                <a16:creationId xmlns:a16="http://schemas.microsoft.com/office/drawing/2014/main" id="{1CD471B6-5BBC-733B-8D10-6B2BCE5C6B7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413357" y="4380187"/>
            <a:ext cx="480788" cy="480788"/>
          </a:xfrm>
          <a:prstGeom prst="rect">
            <a:avLst/>
          </a:prstGeom>
        </p:spPr>
      </p:pic>
      <p:pic>
        <p:nvPicPr>
          <p:cNvPr id="17" name="Gráfico 16" descr="Volumen con relleno sólido">
            <a:extLst>
              <a:ext uri="{FF2B5EF4-FFF2-40B4-BE49-F238E27FC236}">
                <a16:creationId xmlns:a16="http://schemas.microsoft.com/office/drawing/2014/main" id="{DC0958CC-E007-1F59-13C2-35DFA4A0765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050827" y="4299256"/>
            <a:ext cx="480788" cy="480788"/>
          </a:xfrm>
          <a:prstGeom prst="rect">
            <a:avLst/>
          </a:prstGeom>
        </p:spPr>
      </p:pic>
      <p:sp>
        <p:nvSpPr>
          <p:cNvPr id="18" name="Google Shape;961;p103">
            <a:extLst>
              <a:ext uri="{FF2B5EF4-FFF2-40B4-BE49-F238E27FC236}">
                <a16:creationId xmlns:a16="http://schemas.microsoft.com/office/drawing/2014/main" id="{7262DEEB-BAE4-659F-57BA-6C8985C8836F}"/>
              </a:ext>
            </a:extLst>
          </p:cNvPr>
          <p:cNvSpPr/>
          <p:nvPr/>
        </p:nvSpPr>
        <p:spPr>
          <a:xfrm>
            <a:off x="8472458" y="1145400"/>
            <a:ext cx="664042" cy="587606"/>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3261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107"/>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Main experiment - Results</a:t>
            </a:r>
            <a:endParaRPr dirty="0">
              <a:solidFill>
                <a:schemeClr val="lt1"/>
              </a:solidFill>
              <a:latin typeface="Gugi"/>
              <a:ea typeface="Gugi"/>
              <a:cs typeface="Gugi"/>
              <a:sym typeface="Gugi"/>
            </a:endParaRPr>
          </a:p>
        </p:txBody>
      </p:sp>
      <p:sp>
        <p:nvSpPr>
          <p:cNvPr id="995" name="Google Shape;995;p107"/>
          <p:cNvSpPr txBox="1">
            <a:spLocks noGrp="1"/>
          </p:cNvSpPr>
          <p:nvPr>
            <p:ph type="body" idx="1"/>
          </p:nvPr>
        </p:nvSpPr>
        <p:spPr>
          <a:xfrm>
            <a:off x="0" y="572700"/>
            <a:ext cx="3972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endParaRPr lang="es-ES" dirty="0"/>
          </a:p>
          <a:p>
            <a:pPr marL="0" lvl="0" indent="0" algn="l" rtl="0">
              <a:spcBef>
                <a:spcPts val="1200"/>
              </a:spcBef>
              <a:spcAft>
                <a:spcPts val="1200"/>
              </a:spcAft>
              <a:buNone/>
            </a:pPr>
            <a:endParaRPr lang="es-ES" dirty="0"/>
          </a:p>
          <a:p>
            <a:pPr marL="0" lvl="0" indent="0" algn="l" rtl="0">
              <a:spcBef>
                <a:spcPts val="1200"/>
              </a:spcBef>
              <a:spcAft>
                <a:spcPts val="1200"/>
              </a:spcAft>
              <a:buNone/>
            </a:pPr>
            <a:r>
              <a:rPr lang="es-ES" dirty="0"/>
              <a:t>	</a:t>
            </a:r>
          </a:p>
          <a:p>
            <a:pPr marL="0" lvl="0" indent="0" algn="l" rtl="0">
              <a:spcBef>
                <a:spcPts val="1200"/>
              </a:spcBef>
              <a:spcAft>
                <a:spcPts val="1200"/>
              </a:spcAft>
              <a:buNone/>
            </a:pPr>
            <a:endParaRPr lang="es-ES" b="1" dirty="0">
              <a:solidFill>
                <a:srgbClr val="661C66"/>
              </a:solidFill>
              <a:latin typeface="Ink Free" panose="03080402000500000000" pitchFamily="66" charset="0"/>
            </a:endParaRPr>
          </a:p>
          <a:p>
            <a:pPr marL="0" lvl="0" indent="0" algn="l" rtl="0">
              <a:spcBef>
                <a:spcPts val="1200"/>
              </a:spcBef>
              <a:spcAft>
                <a:spcPts val="1200"/>
              </a:spcAft>
              <a:buNone/>
            </a:pPr>
            <a:r>
              <a:rPr lang="es-ES" b="1" dirty="0">
                <a:solidFill>
                  <a:srgbClr val="661C66"/>
                </a:solidFill>
                <a:latin typeface="Ink Free" panose="03080402000500000000" pitchFamily="66" charset="0"/>
              </a:rPr>
              <a:t>	Visual-</a:t>
            </a:r>
            <a:r>
              <a:rPr lang="es-ES" b="1" dirty="0" err="1">
                <a:solidFill>
                  <a:srgbClr val="661C66"/>
                </a:solidFill>
                <a:latin typeface="Ink Free" panose="03080402000500000000" pitchFamily="66" charset="0"/>
              </a:rPr>
              <a:t>only</a:t>
            </a:r>
            <a:r>
              <a:rPr lang="es-ES" dirty="0">
                <a:latin typeface="Ink Free" panose="03080402000500000000" pitchFamily="66" charset="0"/>
              </a:rPr>
              <a:t> = </a:t>
            </a:r>
            <a:r>
              <a:rPr lang="es-ES" b="1" dirty="0" err="1">
                <a:latin typeface="Ink Free" panose="03080402000500000000" pitchFamily="66" charset="0"/>
              </a:rPr>
              <a:t>Baseline</a:t>
            </a:r>
            <a:endParaRPr b="1" dirty="0"/>
          </a:p>
        </p:txBody>
      </p:sp>
      <p:pic>
        <p:nvPicPr>
          <p:cNvPr id="996" name="Google Shape;996;p107"/>
          <p:cNvPicPr preferRelativeResize="0"/>
          <p:nvPr/>
        </p:nvPicPr>
        <p:blipFill>
          <a:blip r:embed="rId3">
            <a:alphaModFix/>
          </a:blip>
          <a:stretch>
            <a:fillRect/>
          </a:stretch>
        </p:blipFill>
        <p:spPr>
          <a:xfrm>
            <a:off x="7688047" y="23730"/>
            <a:ext cx="1414425" cy="514325"/>
          </a:xfrm>
          <a:prstGeom prst="rect">
            <a:avLst/>
          </a:prstGeom>
          <a:noFill/>
          <a:ln>
            <a:noFill/>
          </a:ln>
        </p:spPr>
      </p:pic>
      <p:pic>
        <p:nvPicPr>
          <p:cNvPr id="997" name="Google Shape;997;p107"/>
          <p:cNvPicPr preferRelativeResize="0"/>
          <p:nvPr/>
        </p:nvPicPr>
        <p:blipFill rotWithShape="1">
          <a:blip r:embed="rId4">
            <a:alphaModFix/>
          </a:blip>
          <a:srcRect r="911"/>
          <a:stretch/>
        </p:blipFill>
        <p:spPr>
          <a:xfrm>
            <a:off x="4105200" y="572700"/>
            <a:ext cx="4596259" cy="4570800"/>
          </a:xfrm>
          <a:prstGeom prst="rect">
            <a:avLst/>
          </a:prstGeom>
          <a:noFill/>
          <a:ln>
            <a:noFill/>
          </a:ln>
        </p:spPr>
      </p:pic>
      <p:sp>
        <p:nvSpPr>
          <p:cNvPr id="998" name="Google Shape;998;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61</a:t>
            </a:fld>
            <a:endParaRPr/>
          </a:p>
        </p:txBody>
      </p:sp>
      <p:sp>
        <p:nvSpPr>
          <p:cNvPr id="999" name="Google Shape;999;p107"/>
          <p:cNvSpPr/>
          <p:nvPr/>
        </p:nvSpPr>
        <p:spPr>
          <a:xfrm>
            <a:off x="5624550" y="1554150"/>
            <a:ext cx="548700" cy="3109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07"/>
          <p:cNvSpPr/>
          <p:nvPr/>
        </p:nvSpPr>
        <p:spPr>
          <a:xfrm>
            <a:off x="7688050" y="1554150"/>
            <a:ext cx="548700" cy="3109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07"/>
          <p:cNvSpPr/>
          <p:nvPr/>
        </p:nvSpPr>
        <p:spPr>
          <a:xfrm>
            <a:off x="5192525" y="4675400"/>
            <a:ext cx="1022100" cy="217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07"/>
          <p:cNvSpPr/>
          <p:nvPr/>
        </p:nvSpPr>
        <p:spPr>
          <a:xfrm>
            <a:off x="7263600" y="4675400"/>
            <a:ext cx="1022100" cy="217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07"/>
          <p:cNvSpPr/>
          <p:nvPr/>
        </p:nvSpPr>
        <p:spPr>
          <a:xfrm>
            <a:off x="7895025" y="704400"/>
            <a:ext cx="748500" cy="447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961;p103">
            <a:extLst>
              <a:ext uri="{FF2B5EF4-FFF2-40B4-BE49-F238E27FC236}">
                <a16:creationId xmlns:a16="http://schemas.microsoft.com/office/drawing/2014/main" id="{515972FA-82FE-4125-4470-343FA9D302F2}"/>
              </a:ext>
            </a:extLst>
          </p:cNvPr>
          <p:cNvSpPr/>
          <p:nvPr/>
        </p:nvSpPr>
        <p:spPr>
          <a:xfrm>
            <a:off x="4105199" y="607345"/>
            <a:ext cx="265421" cy="24609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9534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108"/>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Main experiment - Results</a:t>
            </a:r>
            <a:endParaRPr dirty="0">
              <a:solidFill>
                <a:schemeClr val="lt1"/>
              </a:solidFill>
              <a:latin typeface="Gugi"/>
              <a:ea typeface="Gugi"/>
              <a:cs typeface="Gugi"/>
              <a:sym typeface="Gugi"/>
            </a:endParaRPr>
          </a:p>
        </p:txBody>
      </p:sp>
      <p:pic>
        <p:nvPicPr>
          <p:cNvPr id="1010" name="Google Shape;1010;p108"/>
          <p:cNvPicPr preferRelativeResize="0"/>
          <p:nvPr/>
        </p:nvPicPr>
        <p:blipFill>
          <a:blip r:embed="rId3">
            <a:alphaModFix/>
          </a:blip>
          <a:stretch>
            <a:fillRect/>
          </a:stretch>
        </p:blipFill>
        <p:spPr>
          <a:xfrm>
            <a:off x="7688047" y="23730"/>
            <a:ext cx="1414425" cy="514325"/>
          </a:xfrm>
          <a:prstGeom prst="rect">
            <a:avLst/>
          </a:prstGeom>
          <a:noFill/>
          <a:ln>
            <a:noFill/>
          </a:ln>
        </p:spPr>
      </p:pic>
      <p:pic>
        <p:nvPicPr>
          <p:cNvPr id="1011" name="Google Shape;1011;p108"/>
          <p:cNvPicPr preferRelativeResize="0"/>
          <p:nvPr/>
        </p:nvPicPr>
        <p:blipFill rotWithShape="1">
          <a:blip r:embed="rId4">
            <a:alphaModFix/>
          </a:blip>
          <a:srcRect r="911"/>
          <a:stretch/>
        </p:blipFill>
        <p:spPr>
          <a:xfrm>
            <a:off x="4105200" y="572700"/>
            <a:ext cx="4596259" cy="4570800"/>
          </a:xfrm>
          <a:prstGeom prst="rect">
            <a:avLst/>
          </a:prstGeom>
          <a:noFill/>
          <a:ln>
            <a:noFill/>
          </a:ln>
        </p:spPr>
      </p:pic>
      <p:sp>
        <p:nvSpPr>
          <p:cNvPr id="1012" name="Google Shape;1012;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62</a:t>
            </a:fld>
            <a:endParaRPr/>
          </a:p>
        </p:txBody>
      </p:sp>
      <p:sp>
        <p:nvSpPr>
          <p:cNvPr id="1013" name="Google Shape;1013;p108"/>
          <p:cNvSpPr txBox="1">
            <a:spLocks noGrp="1"/>
          </p:cNvSpPr>
          <p:nvPr>
            <p:ph type="body" idx="1"/>
          </p:nvPr>
        </p:nvSpPr>
        <p:spPr>
          <a:xfrm>
            <a:off x="0" y="572700"/>
            <a:ext cx="3972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endParaRPr dirty="0">
              <a:latin typeface="Gugi"/>
              <a:ea typeface="Gugi"/>
              <a:cs typeface="Gugi"/>
              <a:sym typeface="Gugi"/>
            </a:endParaRPr>
          </a:p>
          <a:p>
            <a:pPr marL="457200" lvl="0" indent="-342900" algn="l" rtl="0">
              <a:spcBef>
                <a:spcPts val="1200"/>
              </a:spcBef>
              <a:spcAft>
                <a:spcPts val="0"/>
              </a:spcAft>
              <a:buSzPts val="1800"/>
              <a:buChar char="●"/>
            </a:pPr>
            <a:r>
              <a:rPr lang="es" dirty="0"/>
              <a:t>Both detection and recognition </a:t>
            </a:r>
            <a:r>
              <a:rPr lang="es" b="1" dirty="0"/>
              <a:t>decrease in the presence of sound</a:t>
            </a:r>
          </a:p>
          <a:p>
            <a:pPr marL="457200" lvl="0" indent="-342900" algn="l" rtl="0">
              <a:spcBef>
                <a:spcPts val="1200"/>
              </a:spcBef>
              <a:spcAft>
                <a:spcPts val="0"/>
              </a:spcAft>
              <a:buSzPts val="1800"/>
              <a:buChar char="●"/>
            </a:pPr>
            <a:endParaRPr lang="es" b="1" dirty="0"/>
          </a:p>
          <a:p>
            <a:pPr marL="114300" lvl="0" indent="0" algn="l" rtl="0">
              <a:spcBef>
                <a:spcPts val="1200"/>
              </a:spcBef>
              <a:spcAft>
                <a:spcPts val="0"/>
              </a:spcAft>
              <a:buSzPts val="1800"/>
              <a:buNone/>
            </a:pPr>
            <a:endParaRPr lang="es" b="1" dirty="0"/>
          </a:p>
          <a:p>
            <a:pPr marL="114300" indent="0">
              <a:spcBef>
                <a:spcPts val="1200"/>
              </a:spcBef>
              <a:buNone/>
            </a:pPr>
            <a:r>
              <a:rPr lang="es-ES" b="1" dirty="0">
                <a:solidFill>
                  <a:srgbClr val="661C66"/>
                </a:solidFill>
                <a:latin typeface="Ink Free" panose="03080402000500000000" pitchFamily="66" charset="0"/>
              </a:rPr>
              <a:t>	Visual-</a:t>
            </a:r>
            <a:r>
              <a:rPr lang="es-ES" b="1" dirty="0" err="1">
                <a:solidFill>
                  <a:srgbClr val="661C66"/>
                </a:solidFill>
                <a:latin typeface="Ink Free" panose="03080402000500000000" pitchFamily="66" charset="0"/>
              </a:rPr>
              <a:t>only</a:t>
            </a:r>
            <a:r>
              <a:rPr lang="es-ES" dirty="0">
                <a:latin typeface="Ink Free" panose="03080402000500000000" pitchFamily="66" charset="0"/>
              </a:rPr>
              <a:t> = </a:t>
            </a:r>
            <a:r>
              <a:rPr lang="es-ES" b="1" dirty="0" err="1">
                <a:latin typeface="Ink Free" panose="03080402000500000000" pitchFamily="66" charset="0"/>
              </a:rPr>
              <a:t>Baseline</a:t>
            </a:r>
            <a:endParaRPr lang="es-ES" b="1" dirty="0">
              <a:latin typeface="Ink Free" panose="03080402000500000000" pitchFamily="66" charset="0"/>
            </a:endParaRPr>
          </a:p>
          <a:p>
            <a:pPr marL="114300" indent="0">
              <a:spcBef>
                <a:spcPts val="1200"/>
              </a:spcBef>
              <a:buNone/>
            </a:pPr>
            <a:r>
              <a:rPr lang="es-ES" b="1" dirty="0">
                <a:latin typeface="Ink Free" panose="03080402000500000000" pitchFamily="66" charset="0"/>
              </a:rPr>
              <a:t>     </a:t>
            </a:r>
            <a:r>
              <a:rPr lang="es-ES" b="1" dirty="0">
                <a:solidFill>
                  <a:srgbClr val="004059"/>
                </a:solidFill>
                <a:latin typeface="Ink Free" panose="03080402000500000000" pitchFamily="66" charset="0"/>
              </a:rPr>
              <a:t>Bimodal</a:t>
            </a:r>
            <a:r>
              <a:rPr lang="es-ES" b="1" dirty="0">
                <a:latin typeface="Ink Free" panose="03080402000500000000" pitchFamily="66" charset="0"/>
              </a:rPr>
              <a:t> = Performance </a:t>
            </a:r>
            <a:r>
              <a:rPr lang="es-ES" b="1" dirty="0" err="1">
                <a:latin typeface="Ink Free" panose="03080402000500000000" pitchFamily="66" charset="0"/>
              </a:rPr>
              <a:t>decrease</a:t>
            </a:r>
            <a:endParaRPr lang="es-ES" b="1" dirty="0"/>
          </a:p>
          <a:p>
            <a:pPr marL="114300" lvl="0" indent="0" algn="l" rtl="0">
              <a:spcBef>
                <a:spcPts val="1200"/>
              </a:spcBef>
              <a:spcAft>
                <a:spcPts val="0"/>
              </a:spcAft>
              <a:buSzPts val="1800"/>
              <a:buNone/>
            </a:pPr>
            <a:r>
              <a:rPr lang="es" b="1" dirty="0"/>
              <a:t>	</a:t>
            </a:r>
            <a:endParaRPr b="1" dirty="0"/>
          </a:p>
        </p:txBody>
      </p:sp>
      <p:sp>
        <p:nvSpPr>
          <p:cNvPr id="2" name="Google Shape;961;p103">
            <a:extLst>
              <a:ext uri="{FF2B5EF4-FFF2-40B4-BE49-F238E27FC236}">
                <a16:creationId xmlns:a16="http://schemas.microsoft.com/office/drawing/2014/main" id="{D4224855-808B-1DE4-A797-542C4E806179}"/>
              </a:ext>
            </a:extLst>
          </p:cNvPr>
          <p:cNvSpPr/>
          <p:nvPr/>
        </p:nvSpPr>
        <p:spPr>
          <a:xfrm>
            <a:off x="4105199" y="607345"/>
            <a:ext cx="265421" cy="24609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961;p103">
            <a:extLst>
              <a:ext uri="{FF2B5EF4-FFF2-40B4-BE49-F238E27FC236}">
                <a16:creationId xmlns:a16="http://schemas.microsoft.com/office/drawing/2014/main" id="{DDAE0F76-DB9A-E7E8-A5EC-DFAA336E3C74}"/>
              </a:ext>
            </a:extLst>
          </p:cNvPr>
          <p:cNvSpPr/>
          <p:nvPr/>
        </p:nvSpPr>
        <p:spPr>
          <a:xfrm>
            <a:off x="7871656" y="730392"/>
            <a:ext cx="758538" cy="393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9181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109"/>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Gaze sample (non-detected bimodal stimulus)</a:t>
            </a:r>
            <a:endParaRPr dirty="0">
              <a:solidFill>
                <a:schemeClr val="lt1"/>
              </a:solidFill>
              <a:latin typeface="Gugi"/>
              <a:ea typeface="Gugi"/>
              <a:cs typeface="Gugi"/>
              <a:sym typeface="Gugi"/>
            </a:endParaRPr>
          </a:p>
        </p:txBody>
      </p:sp>
      <p:sp>
        <p:nvSpPr>
          <p:cNvPr id="1023" name="Google Shape;1023;p109"/>
          <p:cNvSpPr txBox="1">
            <a:spLocks noGrp="1"/>
          </p:cNvSpPr>
          <p:nvPr>
            <p:ph type="body" idx="1"/>
          </p:nvPr>
        </p:nvSpPr>
        <p:spPr>
          <a:xfrm>
            <a:off x="0" y="572700"/>
            <a:ext cx="3972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endParaRPr dirty="0">
              <a:latin typeface="Gugi"/>
              <a:ea typeface="Gugi"/>
              <a:cs typeface="Gugi"/>
              <a:sym typeface="Gugi"/>
            </a:endParaRPr>
          </a:p>
          <a:p>
            <a:pPr marL="457200" lvl="0" indent="0" algn="l" rtl="0">
              <a:spcBef>
                <a:spcPts val="1200"/>
              </a:spcBef>
              <a:spcAft>
                <a:spcPts val="1200"/>
              </a:spcAft>
              <a:buNone/>
            </a:pPr>
            <a:endParaRPr dirty="0"/>
          </a:p>
        </p:txBody>
      </p:sp>
      <p:pic>
        <p:nvPicPr>
          <p:cNvPr id="1024" name="Google Shape;1024;p109"/>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1026" name="Google Shape;1026;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63</a:t>
            </a:fld>
            <a:endParaRPr/>
          </a:p>
        </p:txBody>
      </p:sp>
      <p:pic>
        <p:nvPicPr>
          <p:cNvPr id="3" name="Imagen 2">
            <a:extLst>
              <a:ext uri="{FF2B5EF4-FFF2-40B4-BE49-F238E27FC236}">
                <a16:creationId xmlns:a16="http://schemas.microsoft.com/office/drawing/2014/main" id="{9589BEDC-416E-A9F6-B4B1-5B9191CDCE2E}"/>
              </a:ext>
            </a:extLst>
          </p:cNvPr>
          <p:cNvPicPr>
            <a:picLocks noChangeAspect="1"/>
          </p:cNvPicPr>
          <p:nvPr/>
        </p:nvPicPr>
        <p:blipFill>
          <a:blip r:embed="rId4"/>
          <a:stretch>
            <a:fillRect/>
          </a:stretch>
        </p:blipFill>
        <p:spPr>
          <a:xfrm>
            <a:off x="2211881" y="751334"/>
            <a:ext cx="6705791" cy="4213532"/>
          </a:xfrm>
          <a:prstGeom prst="rect">
            <a:avLst/>
          </a:prstGeom>
        </p:spPr>
      </p:pic>
      <p:sp>
        <p:nvSpPr>
          <p:cNvPr id="4" name="Elipse 3">
            <a:extLst>
              <a:ext uri="{FF2B5EF4-FFF2-40B4-BE49-F238E27FC236}">
                <a16:creationId xmlns:a16="http://schemas.microsoft.com/office/drawing/2014/main" id="{FC73C335-E4E3-12BA-D735-871D38FF862B}"/>
              </a:ext>
            </a:extLst>
          </p:cNvPr>
          <p:cNvSpPr/>
          <p:nvPr/>
        </p:nvSpPr>
        <p:spPr>
          <a:xfrm>
            <a:off x="5983252" y="2454463"/>
            <a:ext cx="234574" cy="2345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lipse 4">
            <a:extLst>
              <a:ext uri="{FF2B5EF4-FFF2-40B4-BE49-F238E27FC236}">
                <a16:creationId xmlns:a16="http://schemas.microsoft.com/office/drawing/2014/main" id="{28B4A7E4-87A6-88B3-FF55-01B92E6DF3F7}"/>
              </a:ext>
            </a:extLst>
          </p:cNvPr>
          <p:cNvSpPr/>
          <p:nvPr/>
        </p:nvSpPr>
        <p:spPr>
          <a:xfrm>
            <a:off x="249298" y="908439"/>
            <a:ext cx="234574" cy="2345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AB4CC74D-99C8-AF62-AC0A-4D3EC4BB790C}"/>
              </a:ext>
            </a:extLst>
          </p:cNvPr>
          <p:cNvSpPr txBox="1"/>
          <p:nvPr/>
        </p:nvSpPr>
        <p:spPr>
          <a:xfrm>
            <a:off x="602319" y="841060"/>
            <a:ext cx="1491114" cy="369332"/>
          </a:xfrm>
          <a:prstGeom prst="rect">
            <a:avLst/>
          </a:prstGeom>
          <a:noFill/>
        </p:spPr>
        <p:txBody>
          <a:bodyPr wrap="none" rtlCol="0">
            <a:spAutoFit/>
          </a:bodyPr>
          <a:lstStyle/>
          <a:p>
            <a:r>
              <a:rPr lang="en-US" sz="1800" dirty="0">
                <a:latin typeface="Ink Free" panose="03080402000500000000" pitchFamily="66" charset="0"/>
              </a:rPr>
              <a:t>Visual target</a:t>
            </a:r>
          </a:p>
        </p:txBody>
      </p:sp>
    </p:spTree>
    <p:extLst>
      <p:ext uri="{BB962C8B-B14F-4D97-AF65-F5344CB8AC3E}">
        <p14:creationId xmlns:p14="http://schemas.microsoft.com/office/powerpoint/2010/main" val="38729893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109"/>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Gaze sample (non-detected bimodal stimulus)</a:t>
            </a:r>
            <a:endParaRPr dirty="0">
              <a:solidFill>
                <a:schemeClr val="lt1"/>
              </a:solidFill>
              <a:latin typeface="Gugi"/>
              <a:ea typeface="Gugi"/>
              <a:cs typeface="Gugi"/>
              <a:sym typeface="Gugi"/>
            </a:endParaRPr>
          </a:p>
        </p:txBody>
      </p:sp>
      <p:sp>
        <p:nvSpPr>
          <p:cNvPr id="1023" name="Google Shape;1023;p109"/>
          <p:cNvSpPr txBox="1">
            <a:spLocks noGrp="1"/>
          </p:cNvSpPr>
          <p:nvPr>
            <p:ph type="body" idx="1"/>
          </p:nvPr>
        </p:nvSpPr>
        <p:spPr>
          <a:xfrm>
            <a:off x="0" y="572700"/>
            <a:ext cx="3972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endParaRPr dirty="0">
              <a:latin typeface="Gugi"/>
              <a:ea typeface="Gugi"/>
              <a:cs typeface="Gugi"/>
              <a:sym typeface="Gugi"/>
            </a:endParaRPr>
          </a:p>
          <a:p>
            <a:pPr marL="457200" lvl="0" indent="0" algn="l" rtl="0">
              <a:spcBef>
                <a:spcPts val="1200"/>
              </a:spcBef>
              <a:spcAft>
                <a:spcPts val="1200"/>
              </a:spcAft>
              <a:buNone/>
            </a:pPr>
            <a:endParaRPr dirty="0"/>
          </a:p>
        </p:txBody>
      </p:sp>
      <p:pic>
        <p:nvPicPr>
          <p:cNvPr id="1024" name="Google Shape;1024;p109"/>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1026" name="Google Shape;1026;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64</a:t>
            </a:fld>
            <a:endParaRPr/>
          </a:p>
        </p:txBody>
      </p:sp>
      <p:pic>
        <p:nvPicPr>
          <p:cNvPr id="3" name="Imagen 2">
            <a:extLst>
              <a:ext uri="{FF2B5EF4-FFF2-40B4-BE49-F238E27FC236}">
                <a16:creationId xmlns:a16="http://schemas.microsoft.com/office/drawing/2014/main" id="{9589BEDC-416E-A9F6-B4B1-5B9191CDCE2E}"/>
              </a:ext>
            </a:extLst>
          </p:cNvPr>
          <p:cNvPicPr>
            <a:picLocks noChangeAspect="1"/>
          </p:cNvPicPr>
          <p:nvPr/>
        </p:nvPicPr>
        <p:blipFill>
          <a:blip r:embed="rId4"/>
          <a:stretch>
            <a:fillRect/>
          </a:stretch>
        </p:blipFill>
        <p:spPr>
          <a:xfrm>
            <a:off x="2211881" y="751334"/>
            <a:ext cx="6705791" cy="4213532"/>
          </a:xfrm>
          <a:prstGeom prst="rect">
            <a:avLst/>
          </a:prstGeom>
        </p:spPr>
      </p:pic>
      <p:sp>
        <p:nvSpPr>
          <p:cNvPr id="4" name="Elipse 3">
            <a:extLst>
              <a:ext uri="{FF2B5EF4-FFF2-40B4-BE49-F238E27FC236}">
                <a16:creationId xmlns:a16="http://schemas.microsoft.com/office/drawing/2014/main" id="{FC73C335-E4E3-12BA-D735-871D38FF862B}"/>
              </a:ext>
            </a:extLst>
          </p:cNvPr>
          <p:cNvSpPr/>
          <p:nvPr/>
        </p:nvSpPr>
        <p:spPr>
          <a:xfrm>
            <a:off x="5983252" y="2454463"/>
            <a:ext cx="234574" cy="2345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lipse 4">
            <a:extLst>
              <a:ext uri="{FF2B5EF4-FFF2-40B4-BE49-F238E27FC236}">
                <a16:creationId xmlns:a16="http://schemas.microsoft.com/office/drawing/2014/main" id="{28B4A7E4-87A6-88B3-FF55-01B92E6DF3F7}"/>
              </a:ext>
            </a:extLst>
          </p:cNvPr>
          <p:cNvSpPr/>
          <p:nvPr/>
        </p:nvSpPr>
        <p:spPr>
          <a:xfrm>
            <a:off x="249298" y="908439"/>
            <a:ext cx="234574" cy="2345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AB4CC74D-99C8-AF62-AC0A-4D3EC4BB790C}"/>
              </a:ext>
            </a:extLst>
          </p:cNvPr>
          <p:cNvSpPr txBox="1"/>
          <p:nvPr/>
        </p:nvSpPr>
        <p:spPr>
          <a:xfrm>
            <a:off x="602319" y="841060"/>
            <a:ext cx="1491114" cy="369332"/>
          </a:xfrm>
          <a:prstGeom prst="rect">
            <a:avLst/>
          </a:prstGeom>
          <a:noFill/>
        </p:spPr>
        <p:txBody>
          <a:bodyPr wrap="none" rtlCol="0">
            <a:spAutoFit/>
          </a:bodyPr>
          <a:lstStyle/>
          <a:p>
            <a:r>
              <a:rPr lang="en-US" sz="1800" dirty="0">
                <a:latin typeface="Ink Free" panose="03080402000500000000" pitchFamily="66" charset="0"/>
              </a:rPr>
              <a:t>Visual target</a:t>
            </a:r>
          </a:p>
        </p:txBody>
      </p:sp>
      <p:pic>
        <p:nvPicPr>
          <p:cNvPr id="8" name="Gráfico 7" descr="Objetivo con relleno sólido">
            <a:extLst>
              <a:ext uri="{FF2B5EF4-FFF2-40B4-BE49-F238E27FC236}">
                <a16:creationId xmlns:a16="http://schemas.microsoft.com/office/drawing/2014/main" id="{6D7D489A-49A6-9850-951D-6DAAECFE270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526052" y="2114550"/>
            <a:ext cx="914400" cy="914400"/>
          </a:xfrm>
          <a:prstGeom prst="rect">
            <a:avLst/>
          </a:prstGeom>
        </p:spPr>
      </p:pic>
      <p:pic>
        <p:nvPicPr>
          <p:cNvPr id="2" name="Gráfico 1" descr="Objetivo con relleno sólido">
            <a:extLst>
              <a:ext uri="{FF2B5EF4-FFF2-40B4-BE49-F238E27FC236}">
                <a16:creationId xmlns:a16="http://schemas.microsoft.com/office/drawing/2014/main" id="{A542C7CC-F32C-FB35-1500-A9F6D22A713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6612" y="1347975"/>
            <a:ext cx="694497" cy="694497"/>
          </a:xfrm>
          <a:prstGeom prst="rect">
            <a:avLst/>
          </a:prstGeom>
        </p:spPr>
      </p:pic>
      <p:sp>
        <p:nvSpPr>
          <p:cNvPr id="7" name="CuadroTexto 6">
            <a:extLst>
              <a:ext uri="{FF2B5EF4-FFF2-40B4-BE49-F238E27FC236}">
                <a16:creationId xmlns:a16="http://schemas.microsoft.com/office/drawing/2014/main" id="{4D96EF3B-DD75-CBCE-507E-3D0BCA7A6D5F}"/>
              </a:ext>
            </a:extLst>
          </p:cNvPr>
          <p:cNvSpPr txBox="1"/>
          <p:nvPr/>
        </p:nvSpPr>
        <p:spPr>
          <a:xfrm>
            <a:off x="634167" y="1510557"/>
            <a:ext cx="1508746" cy="369332"/>
          </a:xfrm>
          <a:prstGeom prst="rect">
            <a:avLst/>
          </a:prstGeom>
          <a:noFill/>
        </p:spPr>
        <p:txBody>
          <a:bodyPr wrap="none" rtlCol="0">
            <a:spAutoFit/>
          </a:bodyPr>
          <a:lstStyle/>
          <a:p>
            <a:r>
              <a:rPr lang="en-US" sz="1800" dirty="0">
                <a:latin typeface="Ink Free" panose="03080402000500000000" pitchFamily="66" charset="0"/>
              </a:rPr>
              <a:t>Gaze position</a:t>
            </a:r>
          </a:p>
        </p:txBody>
      </p:sp>
    </p:spTree>
    <p:extLst>
      <p:ext uri="{BB962C8B-B14F-4D97-AF65-F5344CB8AC3E}">
        <p14:creationId xmlns:p14="http://schemas.microsoft.com/office/powerpoint/2010/main" val="29987689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109"/>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Gaze sample (non-detected bimodal stimulus)</a:t>
            </a:r>
            <a:endParaRPr dirty="0">
              <a:solidFill>
                <a:schemeClr val="lt1"/>
              </a:solidFill>
              <a:latin typeface="Gugi"/>
              <a:ea typeface="Gugi"/>
              <a:cs typeface="Gugi"/>
              <a:sym typeface="Gugi"/>
            </a:endParaRPr>
          </a:p>
        </p:txBody>
      </p:sp>
      <p:sp>
        <p:nvSpPr>
          <p:cNvPr id="1023" name="Google Shape;1023;p109"/>
          <p:cNvSpPr txBox="1">
            <a:spLocks noGrp="1"/>
          </p:cNvSpPr>
          <p:nvPr>
            <p:ph type="body" idx="1"/>
          </p:nvPr>
        </p:nvSpPr>
        <p:spPr>
          <a:xfrm>
            <a:off x="0" y="572700"/>
            <a:ext cx="3972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endParaRPr dirty="0">
              <a:latin typeface="Gugi"/>
              <a:ea typeface="Gugi"/>
              <a:cs typeface="Gugi"/>
              <a:sym typeface="Gugi"/>
            </a:endParaRPr>
          </a:p>
          <a:p>
            <a:pPr marL="457200" lvl="0" indent="0" algn="l" rtl="0">
              <a:spcBef>
                <a:spcPts val="1200"/>
              </a:spcBef>
              <a:spcAft>
                <a:spcPts val="1200"/>
              </a:spcAft>
              <a:buNone/>
            </a:pPr>
            <a:endParaRPr dirty="0"/>
          </a:p>
        </p:txBody>
      </p:sp>
      <p:pic>
        <p:nvPicPr>
          <p:cNvPr id="1024" name="Google Shape;1024;p109"/>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1026" name="Google Shape;1026;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65</a:t>
            </a:fld>
            <a:endParaRPr/>
          </a:p>
        </p:txBody>
      </p:sp>
      <p:pic>
        <p:nvPicPr>
          <p:cNvPr id="3" name="Imagen 2">
            <a:extLst>
              <a:ext uri="{FF2B5EF4-FFF2-40B4-BE49-F238E27FC236}">
                <a16:creationId xmlns:a16="http://schemas.microsoft.com/office/drawing/2014/main" id="{9589BEDC-416E-A9F6-B4B1-5B9191CDCE2E}"/>
              </a:ext>
            </a:extLst>
          </p:cNvPr>
          <p:cNvPicPr>
            <a:picLocks noChangeAspect="1"/>
          </p:cNvPicPr>
          <p:nvPr/>
        </p:nvPicPr>
        <p:blipFill>
          <a:blip r:embed="rId4"/>
          <a:stretch>
            <a:fillRect/>
          </a:stretch>
        </p:blipFill>
        <p:spPr>
          <a:xfrm>
            <a:off x="2211881" y="751334"/>
            <a:ext cx="6705791" cy="4213532"/>
          </a:xfrm>
          <a:prstGeom prst="rect">
            <a:avLst/>
          </a:prstGeom>
        </p:spPr>
      </p:pic>
      <p:sp>
        <p:nvSpPr>
          <p:cNvPr id="9" name="Elipse 8">
            <a:extLst>
              <a:ext uri="{FF2B5EF4-FFF2-40B4-BE49-F238E27FC236}">
                <a16:creationId xmlns:a16="http://schemas.microsoft.com/office/drawing/2014/main" id="{F1656DF9-BBC0-9651-56BF-8E0C7C06B1E9}"/>
              </a:ext>
            </a:extLst>
          </p:cNvPr>
          <p:cNvSpPr/>
          <p:nvPr/>
        </p:nvSpPr>
        <p:spPr>
          <a:xfrm>
            <a:off x="4927147" y="1510557"/>
            <a:ext cx="2112209" cy="2112209"/>
          </a:xfrm>
          <a:prstGeom prst="ellipse">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lipse 3">
            <a:extLst>
              <a:ext uri="{FF2B5EF4-FFF2-40B4-BE49-F238E27FC236}">
                <a16:creationId xmlns:a16="http://schemas.microsoft.com/office/drawing/2014/main" id="{FC73C335-E4E3-12BA-D735-871D38FF862B}"/>
              </a:ext>
            </a:extLst>
          </p:cNvPr>
          <p:cNvSpPr/>
          <p:nvPr/>
        </p:nvSpPr>
        <p:spPr>
          <a:xfrm>
            <a:off x="5983252" y="2454463"/>
            <a:ext cx="234574" cy="2345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lipse 4">
            <a:extLst>
              <a:ext uri="{FF2B5EF4-FFF2-40B4-BE49-F238E27FC236}">
                <a16:creationId xmlns:a16="http://schemas.microsoft.com/office/drawing/2014/main" id="{28B4A7E4-87A6-88B3-FF55-01B92E6DF3F7}"/>
              </a:ext>
            </a:extLst>
          </p:cNvPr>
          <p:cNvSpPr/>
          <p:nvPr/>
        </p:nvSpPr>
        <p:spPr>
          <a:xfrm>
            <a:off x="249298" y="908439"/>
            <a:ext cx="234574" cy="2345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AB4CC74D-99C8-AF62-AC0A-4D3EC4BB790C}"/>
              </a:ext>
            </a:extLst>
          </p:cNvPr>
          <p:cNvSpPr txBox="1"/>
          <p:nvPr/>
        </p:nvSpPr>
        <p:spPr>
          <a:xfrm>
            <a:off x="602319" y="841060"/>
            <a:ext cx="1491114" cy="369332"/>
          </a:xfrm>
          <a:prstGeom prst="rect">
            <a:avLst/>
          </a:prstGeom>
          <a:noFill/>
        </p:spPr>
        <p:txBody>
          <a:bodyPr wrap="none" rtlCol="0">
            <a:spAutoFit/>
          </a:bodyPr>
          <a:lstStyle/>
          <a:p>
            <a:r>
              <a:rPr lang="en-US" sz="1800" dirty="0">
                <a:latin typeface="Ink Free" panose="03080402000500000000" pitchFamily="66" charset="0"/>
              </a:rPr>
              <a:t>Visual target</a:t>
            </a:r>
          </a:p>
        </p:txBody>
      </p:sp>
      <p:pic>
        <p:nvPicPr>
          <p:cNvPr id="8" name="Gráfico 7" descr="Objetivo con relleno sólido">
            <a:extLst>
              <a:ext uri="{FF2B5EF4-FFF2-40B4-BE49-F238E27FC236}">
                <a16:creationId xmlns:a16="http://schemas.microsoft.com/office/drawing/2014/main" id="{6D7D489A-49A6-9850-951D-6DAAECFE270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526052" y="2114550"/>
            <a:ext cx="914400" cy="914400"/>
          </a:xfrm>
          <a:prstGeom prst="rect">
            <a:avLst/>
          </a:prstGeom>
        </p:spPr>
      </p:pic>
      <p:pic>
        <p:nvPicPr>
          <p:cNvPr id="2" name="Gráfico 1" descr="Objetivo con relleno sólido">
            <a:extLst>
              <a:ext uri="{FF2B5EF4-FFF2-40B4-BE49-F238E27FC236}">
                <a16:creationId xmlns:a16="http://schemas.microsoft.com/office/drawing/2014/main" id="{A542C7CC-F32C-FB35-1500-A9F6D22A713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6612" y="1347975"/>
            <a:ext cx="694497" cy="694497"/>
          </a:xfrm>
          <a:prstGeom prst="rect">
            <a:avLst/>
          </a:prstGeom>
        </p:spPr>
      </p:pic>
      <p:sp>
        <p:nvSpPr>
          <p:cNvPr id="7" name="CuadroTexto 6">
            <a:extLst>
              <a:ext uri="{FF2B5EF4-FFF2-40B4-BE49-F238E27FC236}">
                <a16:creationId xmlns:a16="http://schemas.microsoft.com/office/drawing/2014/main" id="{4D96EF3B-DD75-CBCE-507E-3D0BCA7A6D5F}"/>
              </a:ext>
            </a:extLst>
          </p:cNvPr>
          <p:cNvSpPr txBox="1"/>
          <p:nvPr/>
        </p:nvSpPr>
        <p:spPr>
          <a:xfrm>
            <a:off x="634167" y="1510557"/>
            <a:ext cx="1508746" cy="369332"/>
          </a:xfrm>
          <a:prstGeom prst="rect">
            <a:avLst/>
          </a:prstGeom>
          <a:noFill/>
        </p:spPr>
        <p:txBody>
          <a:bodyPr wrap="none" rtlCol="0">
            <a:spAutoFit/>
          </a:bodyPr>
          <a:lstStyle/>
          <a:p>
            <a:r>
              <a:rPr lang="en-US" sz="1800" dirty="0">
                <a:latin typeface="Ink Free" panose="03080402000500000000" pitchFamily="66" charset="0"/>
              </a:rPr>
              <a:t>Gaze position</a:t>
            </a:r>
          </a:p>
        </p:txBody>
      </p:sp>
      <p:sp>
        <p:nvSpPr>
          <p:cNvPr id="10" name="Elipse 9">
            <a:extLst>
              <a:ext uri="{FF2B5EF4-FFF2-40B4-BE49-F238E27FC236}">
                <a16:creationId xmlns:a16="http://schemas.microsoft.com/office/drawing/2014/main" id="{AA65B502-C7C8-CE97-F0AC-CF392B689707}"/>
              </a:ext>
            </a:extLst>
          </p:cNvPr>
          <p:cNvSpPr/>
          <p:nvPr/>
        </p:nvSpPr>
        <p:spPr>
          <a:xfrm>
            <a:off x="27960" y="2179551"/>
            <a:ext cx="694497" cy="694497"/>
          </a:xfrm>
          <a:prstGeom prst="ellipse">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adroTexto 10">
            <a:extLst>
              <a:ext uri="{FF2B5EF4-FFF2-40B4-BE49-F238E27FC236}">
                <a16:creationId xmlns:a16="http://schemas.microsoft.com/office/drawing/2014/main" id="{81414D7D-DC65-DE01-04CD-E7087426413C}"/>
              </a:ext>
            </a:extLst>
          </p:cNvPr>
          <p:cNvSpPr txBox="1"/>
          <p:nvPr/>
        </p:nvSpPr>
        <p:spPr>
          <a:xfrm>
            <a:off x="720905" y="2319705"/>
            <a:ext cx="1297150" cy="369332"/>
          </a:xfrm>
          <a:prstGeom prst="rect">
            <a:avLst/>
          </a:prstGeom>
          <a:noFill/>
        </p:spPr>
        <p:txBody>
          <a:bodyPr wrap="none" rtlCol="0">
            <a:spAutoFit/>
          </a:bodyPr>
          <a:lstStyle/>
          <a:p>
            <a:r>
              <a:rPr lang="en-US" sz="1800" dirty="0">
                <a:latin typeface="Ink Free" panose="03080402000500000000" pitchFamily="66" charset="0"/>
              </a:rPr>
              <a:t>Visible area</a:t>
            </a:r>
          </a:p>
        </p:txBody>
      </p:sp>
    </p:spTree>
    <p:extLst>
      <p:ext uri="{BB962C8B-B14F-4D97-AF65-F5344CB8AC3E}">
        <p14:creationId xmlns:p14="http://schemas.microsoft.com/office/powerpoint/2010/main" val="22915337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109"/>
          <p:cNvSpPr txBox="1">
            <a:spLocks noGrp="1"/>
          </p:cNvSpPr>
          <p:nvPr>
            <p:ph type="title"/>
          </p:nvPr>
        </p:nvSpPr>
        <p:spPr>
          <a:xfrm>
            <a:off x="0" y="0"/>
            <a:ext cx="9144000" cy="572700"/>
          </a:xfrm>
          <a:prstGeom prst="rect">
            <a:avLst/>
          </a:prstGeom>
          <a:solidFill>
            <a:srgbClr val="0D4A5E"/>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solidFill>
                  <a:schemeClr val="lt1"/>
                </a:solidFill>
                <a:latin typeface="Gugi"/>
                <a:ea typeface="Gugi"/>
                <a:cs typeface="Gugi"/>
                <a:sym typeface="Gugi"/>
              </a:rPr>
              <a:t>Gaze sample (non-detected bimodal stimulus)</a:t>
            </a:r>
            <a:endParaRPr dirty="0">
              <a:solidFill>
                <a:schemeClr val="lt1"/>
              </a:solidFill>
              <a:latin typeface="Gugi"/>
              <a:ea typeface="Gugi"/>
              <a:cs typeface="Gugi"/>
              <a:sym typeface="Gugi"/>
            </a:endParaRPr>
          </a:p>
        </p:txBody>
      </p:sp>
      <p:sp>
        <p:nvSpPr>
          <p:cNvPr id="1023" name="Google Shape;1023;p109"/>
          <p:cNvSpPr txBox="1">
            <a:spLocks noGrp="1"/>
          </p:cNvSpPr>
          <p:nvPr>
            <p:ph type="body" idx="1"/>
          </p:nvPr>
        </p:nvSpPr>
        <p:spPr>
          <a:xfrm>
            <a:off x="0" y="572700"/>
            <a:ext cx="3972000" cy="45708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endParaRPr dirty="0">
              <a:latin typeface="Gugi"/>
              <a:ea typeface="Gugi"/>
              <a:cs typeface="Gugi"/>
              <a:sym typeface="Gugi"/>
            </a:endParaRPr>
          </a:p>
          <a:p>
            <a:pPr marL="457200" lvl="0" indent="0" algn="l" rtl="0">
              <a:spcBef>
                <a:spcPts val="1200"/>
              </a:spcBef>
              <a:spcAft>
                <a:spcPts val="1200"/>
              </a:spcAft>
              <a:buNone/>
            </a:pPr>
            <a:endParaRPr dirty="0"/>
          </a:p>
        </p:txBody>
      </p:sp>
      <p:pic>
        <p:nvPicPr>
          <p:cNvPr id="1024" name="Google Shape;1024;p109"/>
          <p:cNvPicPr preferRelativeResize="0"/>
          <p:nvPr/>
        </p:nvPicPr>
        <p:blipFill>
          <a:blip r:embed="rId3">
            <a:alphaModFix/>
          </a:blip>
          <a:stretch>
            <a:fillRect/>
          </a:stretch>
        </p:blipFill>
        <p:spPr>
          <a:xfrm>
            <a:off x="7688047" y="23730"/>
            <a:ext cx="1414425" cy="514325"/>
          </a:xfrm>
          <a:prstGeom prst="rect">
            <a:avLst/>
          </a:prstGeom>
          <a:noFill/>
          <a:ln>
            <a:noFill/>
          </a:ln>
        </p:spPr>
      </p:pic>
      <p:sp>
        <p:nvSpPr>
          <p:cNvPr id="1026" name="Google Shape;1026;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66</a:t>
            </a:fld>
            <a:endParaRPr/>
          </a:p>
        </p:txBody>
      </p:sp>
      <p:pic>
        <p:nvPicPr>
          <p:cNvPr id="3" name="Imagen 2">
            <a:extLst>
              <a:ext uri="{FF2B5EF4-FFF2-40B4-BE49-F238E27FC236}">
                <a16:creationId xmlns:a16="http://schemas.microsoft.com/office/drawing/2014/main" id="{9589BEDC-416E-A9F6-B4B1-5B9191CDCE2E}"/>
              </a:ext>
            </a:extLst>
          </p:cNvPr>
          <p:cNvPicPr>
            <a:picLocks noChangeAspect="1"/>
          </p:cNvPicPr>
          <p:nvPr/>
        </p:nvPicPr>
        <p:blipFill>
          <a:blip r:embed="rId4"/>
          <a:stretch>
            <a:fillRect/>
          </a:stretch>
        </p:blipFill>
        <p:spPr>
          <a:xfrm>
            <a:off x="2211881" y="751334"/>
            <a:ext cx="6705791" cy="4213532"/>
          </a:xfrm>
          <a:prstGeom prst="rect">
            <a:avLst/>
          </a:prstGeom>
        </p:spPr>
      </p:pic>
      <p:sp>
        <p:nvSpPr>
          <p:cNvPr id="9" name="Elipse 8">
            <a:extLst>
              <a:ext uri="{FF2B5EF4-FFF2-40B4-BE49-F238E27FC236}">
                <a16:creationId xmlns:a16="http://schemas.microsoft.com/office/drawing/2014/main" id="{F1656DF9-BBC0-9651-56BF-8E0C7C06B1E9}"/>
              </a:ext>
            </a:extLst>
          </p:cNvPr>
          <p:cNvSpPr/>
          <p:nvPr/>
        </p:nvSpPr>
        <p:spPr>
          <a:xfrm>
            <a:off x="4927147" y="1510557"/>
            <a:ext cx="2112209" cy="2112209"/>
          </a:xfrm>
          <a:prstGeom prst="ellipse">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lipse 3">
            <a:extLst>
              <a:ext uri="{FF2B5EF4-FFF2-40B4-BE49-F238E27FC236}">
                <a16:creationId xmlns:a16="http://schemas.microsoft.com/office/drawing/2014/main" id="{FC73C335-E4E3-12BA-D735-871D38FF862B}"/>
              </a:ext>
            </a:extLst>
          </p:cNvPr>
          <p:cNvSpPr/>
          <p:nvPr/>
        </p:nvSpPr>
        <p:spPr>
          <a:xfrm>
            <a:off x="5983252" y="2454463"/>
            <a:ext cx="234574" cy="2345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lipse 4">
            <a:extLst>
              <a:ext uri="{FF2B5EF4-FFF2-40B4-BE49-F238E27FC236}">
                <a16:creationId xmlns:a16="http://schemas.microsoft.com/office/drawing/2014/main" id="{28B4A7E4-87A6-88B3-FF55-01B92E6DF3F7}"/>
              </a:ext>
            </a:extLst>
          </p:cNvPr>
          <p:cNvSpPr/>
          <p:nvPr/>
        </p:nvSpPr>
        <p:spPr>
          <a:xfrm>
            <a:off x="249298" y="908439"/>
            <a:ext cx="234574" cy="2345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AB4CC74D-99C8-AF62-AC0A-4D3EC4BB790C}"/>
              </a:ext>
            </a:extLst>
          </p:cNvPr>
          <p:cNvSpPr txBox="1"/>
          <p:nvPr/>
        </p:nvSpPr>
        <p:spPr>
          <a:xfrm>
            <a:off x="602319" y="841060"/>
            <a:ext cx="1491114" cy="369332"/>
          </a:xfrm>
          <a:prstGeom prst="rect">
            <a:avLst/>
          </a:prstGeom>
          <a:noFill/>
        </p:spPr>
        <p:txBody>
          <a:bodyPr wrap="none" rtlCol="0">
            <a:spAutoFit/>
          </a:bodyPr>
          <a:lstStyle/>
          <a:p>
            <a:r>
              <a:rPr lang="en-US" sz="1800" dirty="0">
                <a:latin typeface="Ink Free" panose="03080402000500000000" pitchFamily="66" charset="0"/>
              </a:rPr>
              <a:t>Visual target</a:t>
            </a:r>
          </a:p>
        </p:txBody>
      </p:sp>
      <p:pic>
        <p:nvPicPr>
          <p:cNvPr id="8" name="Gráfico 7" descr="Objetivo con relleno sólido">
            <a:extLst>
              <a:ext uri="{FF2B5EF4-FFF2-40B4-BE49-F238E27FC236}">
                <a16:creationId xmlns:a16="http://schemas.microsoft.com/office/drawing/2014/main" id="{6D7D489A-49A6-9850-951D-6DAAECFE270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526052" y="2114550"/>
            <a:ext cx="914400" cy="914400"/>
          </a:xfrm>
          <a:prstGeom prst="rect">
            <a:avLst/>
          </a:prstGeom>
        </p:spPr>
      </p:pic>
      <p:pic>
        <p:nvPicPr>
          <p:cNvPr id="2" name="Gráfico 1" descr="Objetivo con relleno sólido">
            <a:extLst>
              <a:ext uri="{FF2B5EF4-FFF2-40B4-BE49-F238E27FC236}">
                <a16:creationId xmlns:a16="http://schemas.microsoft.com/office/drawing/2014/main" id="{A542C7CC-F32C-FB35-1500-A9F6D22A713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6612" y="1347975"/>
            <a:ext cx="694497" cy="694497"/>
          </a:xfrm>
          <a:prstGeom prst="rect">
            <a:avLst/>
          </a:prstGeom>
        </p:spPr>
      </p:pic>
      <p:sp>
        <p:nvSpPr>
          <p:cNvPr id="7" name="CuadroTexto 6">
            <a:extLst>
              <a:ext uri="{FF2B5EF4-FFF2-40B4-BE49-F238E27FC236}">
                <a16:creationId xmlns:a16="http://schemas.microsoft.com/office/drawing/2014/main" id="{4D96EF3B-DD75-CBCE-507E-3D0BCA7A6D5F}"/>
              </a:ext>
            </a:extLst>
          </p:cNvPr>
          <p:cNvSpPr txBox="1"/>
          <p:nvPr/>
        </p:nvSpPr>
        <p:spPr>
          <a:xfrm>
            <a:off x="634167" y="1510557"/>
            <a:ext cx="1508746" cy="369332"/>
          </a:xfrm>
          <a:prstGeom prst="rect">
            <a:avLst/>
          </a:prstGeom>
          <a:noFill/>
        </p:spPr>
        <p:txBody>
          <a:bodyPr wrap="none" rtlCol="0">
            <a:spAutoFit/>
          </a:bodyPr>
          <a:lstStyle/>
          <a:p>
            <a:r>
              <a:rPr lang="en-US" sz="1800" dirty="0">
                <a:latin typeface="Ink Free" panose="03080402000500000000" pitchFamily="66" charset="0"/>
              </a:rPr>
              <a:t>Gaze position</a:t>
            </a:r>
          </a:p>
        </p:txBody>
      </p:sp>
      <p:sp>
        <p:nvSpPr>
          <p:cNvPr id="10" name="Elipse 9">
            <a:extLst>
              <a:ext uri="{FF2B5EF4-FFF2-40B4-BE49-F238E27FC236}">
                <a16:creationId xmlns:a16="http://schemas.microsoft.com/office/drawing/2014/main" id="{AA65B502-C7C8-CE97-F0AC-CF392B689707}"/>
              </a:ext>
            </a:extLst>
          </p:cNvPr>
          <p:cNvSpPr/>
          <p:nvPr/>
        </p:nvSpPr>
        <p:spPr>
          <a:xfrm>
            <a:off x="27960" y="2179551"/>
            <a:ext cx="694497" cy="694497"/>
          </a:xfrm>
          <a:prstGeom prst="ellipse">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adroTexto 10">
            <a:extLst>
              <a:ext uri="{FF2B5EF4-FFF2-40B4-BE49-F238E27FC236}">
                <a16:creationId xmlns:a16="http://schemas.microsoft.com/office/drawing/2014/main" id="{81414D7D-DC65-DE01-04CD-E7087426413C}"/>
              </a:ext>
            </a:extLst>
          </p:cNvPr>
          <p:cNvSpPr txBox="1"/>
          <p:nvPr/>
        </p:nvSpPr>
        <p:spPr>
          <a:xfrm>
            <a:off x="720905" y="2319705"/>
            <a:ext cx="1297150" cy="369332"/>
          </a:xfrm>
          <a:prstGeom prst="rect">
            <a:avLst/>
          </a:prstGeom>
          <a:noFill/>
        </p:spPr>
        <p:txBody>
          <a:bodyPr wrap="none" rtlCol="0">
            <a:spAutoFit/>
          </a:bodyPr>
          <a:lstStyle/>
          <a:p>
            <a:r>
              <a:rPr lang="en-US" sz="1800" dirty="0">
                <a:latin typeface="Ink Free" panose="03080402000500000000" pitchFamily="66" charset="0"/>
              </a:rPr>
              <a:t>Visible area</a:t>
            </a:r>
          </a:p>
        </p:txBody>
      </p:sp>
      <p:sp>
        <p:nvSpPr>
          <p:cNvPr id="12" name="CuadroTexto 11">
            <a:extLst>
              <a:ext uri="{FF2B5EF4-FFF2-40B4-BE49-F238E27FC236}">
                <a16:creationId xmlns:a16="http://schemas.microsoft.com/office/drawing/2014/main" id="{E0D55C5F-28D6-BAF5-DF9E-50E907A25B86}"/>
              </a:ext>
            </a:extLst>
          </p:cNvPr>
          <p:cNvSpPr txBox="1"/>
          <p:nvPr/>
        </p:nvSpPr>
        <p:spPr>
          <a:xfrm>
            <a:off x="226328" y="3262082"/>
            <a:ext cx="1867105" cy="954107"/>
          </a:xfrm>
          <a:prstGeom prst="rect">
            <a:avLst/>
          </a:prstGeom>
          <a:noFill/>
        </p:spPr>
        <p:txBody>
          <a:bodyPr wrap="square" rtlCol="0">
            <a:spAutoFit/>
          </a:bodyPr>
          <a:lstStyle/>
          <a:p>
            <a:r>
              <a:rPr lang="en-US" sz="1800" dirty="0">
                <a:latin typeface="Ink Free" panose="03080402000500000000" pitchFamily="66" charset="0"/>
              </a:rPr>
              <a:t>Participants are virtually </a:t>
            </a:r>
            <a:r>
              <a:rPr lang="en-US" sz="2000" b="1" dirty="0">
                <a:solidFill>
                  <a:srgbClr val="004059"/>
                </a:solidFill>
                <a:latin typeface="Ink Free" panose="03080402000500000000" pitchFamily="66" charset="0"/>
              </a:rPr>
              <a:t>blind</a:t>
            </a:r>
            <a:r>
              <a:rPr lang="en-US" sz="1800" dirty="0">
                <a:latin typeface="Ink Free" panose="03080402000500000000" pitchFamily="66" charset="0"/>
              </a:rPr>
              <a:t> for a short while!</a:t>
            </a:r>
          </a:p>
        </p:txBody>
      </p:sp>
    </p:spTree>
    <p:extLst>
      <p:ext uri="{BB962C8B-B14F-4D97-AF65-F5344CB8AC3E}">
        <p14:creationId xmlns:p14="http://schemas.microsoft.com/office/powerpoint/2010/main" val="31991849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5"/>
          <p:cNvSpPr txBox="1">
            <a:spLocks noGrp="1"/>
          </p:cNvSpPr>
          <p:nvPr>
            <p:ph type="title"/>
          </p:nvPr>
        </p:nvSpPr>
        <p:spPr>
          <a:xfrm>
            <a:off x="311700" y="154390"/>
            <a:ext cx="8520600" cy="83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s" dirty="0" smtClean="0"/>
              <a:t>Auditory-triggered suppression</a:t>
            </a:r>
            <a:endParaRPr dirty="0"/>
          </a:p>
        </p:txBody>
      </p:sp>
      <p:sp>
        <p:nvSpPr>
          <p:cNvPr id="373" name="Google Shape;373;p45"/>
          <p:cNvSpPr txBox="1">
            <a:spLocks noGrp="1"/>
          </p:cNvSpPr>
          <p:nvPr>
            <p:ph type="body" idx="1"/>
          </p:nvPr>
        </p:nvSpPr>
        <p:spPr>
          <a:xfrm>
            <a:off x="311700" y="1228225"/>
            <a:ext cx="8520600" cy="33540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r>
              <a:rPr lang="es" dirty="0" smtClean="0"/>
              <a:t>We </a:t>
            </a:r>
            <a:r>
              <a:rPr lang="es" dirty="0"/>
              <a:t>can modulate what we perceive visually </a:t>
            </a:r>
            <a:r>
              <a:rPr lang="es" dirty="0" smtClean="0"/>
              <a:t>with sensory cues from other modalities (auditory and haptics at least)</a:t>
            </a:r>
          </a:p>
          <a:p>
            <a:pPr marL="0" lvl="0" indent="0" algn="l" rtl="0">
              <a:spcBef>
                <a:spcPts val="1200"/>
              </a:spcBef>
              <a:spcAft>
                <a:spcPts val="1200"/>
              </a:spcAft>
              <a:buNone/>
            </a:pPr>
            <a:r>
              <a:rPr lang="es" dirty="0" smtClean="0"/>
              <a:t>The effect could be more pronounced with endogenous cues</a:t>
            </a:r>
            <a:endParaRPr lang="es" dirty="0" smtClean="0"/>
          </a:p>
          <a:p>
            <a:pPr marL="0" lvl="0" indent="0" algn="l" rtl="0">
              <a:spcBef>
                <a:spcPts val="1200"/>
              </a:spcBef>
              <a:spcAft>
                <a:spcPts val="1200"/>
              </a:spcAft>
              <a:buNone/>
            </a:pPr>
            <a:r>
              <a:rPr lang="es" dirty="0" smtClean="0"/>
              <a:t>Passing the visual Turing test may not only be a matter of perfect visual stimuli</a:t>
            </a:r>
            <a:endParaRPr lang="es" dirty="0" smtClean="0"/>
          </a:p>
          <a:p>
            <a:pPr marL="0" lvl="0" indent="0" algn="l" rtl="0">
              <a:spcBef>
                <a:spcPts val="1200"/>
              </a:spcBef>
              <a:spcAft>
                <a:spcPts val="1200"/>
              </a:spcAft>
              <a:buNone/>
            </a:pPr>
            <a:endParaRPr dirty="0"/>
          </a:p>
        </p:txBody>
      </p:sp>
      <p:sp>
        <p:nvSpPr>
          <p:cNvPr id="374" name="Google Shape;374;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67</a:t>
            </a:fld>
            <a:endParaRPr/>
          </a:p>
        </p:txBody>
      </p:sp>
      <p:pic>
        <p:nvPicPr>
          <p:cNvPr id="376" name="Google Shape;376;p45"/>
          <p:cNvPicPr preferRelativeResize="0"/>
          <p:nvPr/>
        </p:nvPicPr>
        <p:blipFill rotWithShape="1">
          <a:blip r:embed="rId3">
            <a:alphaModFix/>
          </a:blip>
          <a:srcRect b="13681"/>
          <a:stretch/>
        </p:blipFill>
        <p:spPr>
          <a:xfrm>
            <a:off x="8530974" y="3838299"/>
            <a:ext cx="548700" cy="462803"/>
          </a:xfrm>
          <a:prstGeom prst="rect">
            <a:avLst/>
          </a:prstGeom>
          <a:noFill/>
          <a:ln>
            <a:noFill/>
          </a:ln>
        </p:spPr>
      </p:pic>
      <p:pic>
        <p:nvPicPr>
          <p:cNvPr id="377" name="Google Shape;377;p45"/>
          <p:cNvPicPr preferRelativeResize="0"/>
          <p:nvPr/>
        </p:nvPicPr>
        <p:blipFill rotWithShape="1">
          <a:blip r:embed="rId4">
            <a:alphaModFix/>
          </a:blip>
          <a:srcRect l="6731" t="9132" r="7850" b="21317"/>
          <a:stretch/>
        </p:blipFill>
        <p:spPr>
          <a:xfrm>
            <a:off x="8385717" y="4301105"/>
            <a:ext cx="693960" cy="523655"/>
          </a:xfrm>
          <a:prstGeom prst="rect">
            <a:avLst/>
          </a:prstGeom>
          <a:noFill/>
          <a:ln>
            <a:solidFill>
              <a:srgbClr val="C00000"/>
            </a:solidFill>
          </a:ln>
        </p:spPr>
      </p:pic>
      <p:pic>
        <p:nvPicPr>
          <p:cNvPr id="8" name="Google Shape;365;p44"/>
          <p:cNvPicPr preferRelativeResize="0"/>
          <p:nvPr/>
        </p:nvPicPr>
        <p:blipFill rotWithShape="1">
          <a:blip r:embed="rId5">
            <a:alphaModFix/>
          </a:blip>
          <a:srcRect b="20089"/>
          <a:stretch/>
        </p:blipFill>
        <p:spPr>
          <a:xfrm>
            <a:off x="8445573" y="3232689"/>
            <a:ext cx="719502" cy="524610"/>
          </a:xfrm>
          <a:prstGeom prst="rect">
            <a:avLst/>
          </a:prstGeom>
          <a:noFill/>
          <a:ln>
            <a:noFill/>
          </a:ln>
        </p:spPr>
      </p:pic>
    </p:spTree>
    <p:extLst>
      <p:ext uri="{BB962C8B-B14F-4D97-AF65-F5344CB8AC3E}">
        <p14:creationId xmlns:p14="http://schemas.microsoft.com/office/powerpoint/2010/main" val="4121260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t>Conclusions</a:t>
            </a:r>
            <a:endParaRPr/>
          </a:p>
        </p:txBody>
      </p:sp>
      <p:sp>
        <p:nvSpPr>
          <p:cNvPr id="383" name="Google Shape;383;p4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dirty="0"/>
              <a:t>Depending </a:t>
            </a:r>
            <a:r>
              <a:rPr lang="es" dirty="0" smtClean="0"/>
              <a:t>on…</a:t>
            </a:r>
            <a:endParaRPr dirty="0"/>
          </a:p>
          <a:p>
            <a:pPr marL="0" lvl="0" indent="0" algn="l" rtl="0">
              <a:spcBef>
                <a:spcPts val="1200"/>
              </a:spcBef>
              <a:spcAft>
                <a:spcPts val="0"/>
              </a:spcAft>
              <a:buNone/>
            </a:pPr>
            <a:r>
              <a:rPr lang="es" dirty="0"/>
              <a:t>What we are going to </a:t>
            </a:r>
            <a:r>
              <a:rPr lang="es" dirty="0" smtClean="0"/>
              <a:t>measure</a:t>
            </a:r>
            <a:endParaRPr dirty="0"/>
          </a:p>
        </p:txBody>
      </p:sp>
      <p:sp>
        <p:nvSpPr>
          <p:cNvPr id="384" name="Google Shape;384;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68</a:t>
            </a:fld>
            <a:endParaRPr/>
          </a:p>
        </p:txBody>
      </p:sp>
    </p:spTree>
    <p:extLst>
      <p:ext uri="{BB962C8B-B14F-4D97-AF65-F5344CB8AC3E}">
        <p14:creationId xmlns:p14="http://schemas.microsoft.com/office/powerpoint/2010/main" val="28812755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t>Conclusions</a:t>
            </a:r>
            <a:endParaRPr/>
          </a:p>
        </p:txBody>
      </p:sp>
      <p:sp>
        <p:nvSpPr>
          <p:cNvPr id="383" name="Google Shape;383;p4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dirty="0"/>
              <a:t>Depending </a:t>
            </a:r>
            <a:r>
              <a:rPr lang="es" dirty="0" smtClean="0"/>
              <a:t>on…</a:t>
            </a:r>
            <a:endParaRPr dirty="0"/>
          </a:p>
          <a:p>
            <a:pPr marL="0" lvl="0" indent="0" algn="l" rtl="0">
              <a:spcBef>
                <a:spcPts val="1200"/>
              </a:spcBef>
              <a:spcAft>
                <a:spcPts val="0"/>
              </a:spcAft>
              <a:buNone/>
            </a:pPr>
            <a:r>
              <a:rPr lang="es" dirty="0"/>
              <a:t>What we are going to measure</a:t>
            </a:r>
            <a:endParaRPr dirty="0"/>
          </a:p>
          <a:p>
            <a:pPr marL="0" lvl="0" indent="0" algn="l" rtl="0">
              <a:spcBef>
                <a:spcPts val="1200"/>
              </a:spcBef>
              <a:spcAft>
                <a:spcPts val="0"/>
              </a:spcAft>
              <a:buNone/>
            </a:pPr>
            <a:r>
              <a:rPr lang="es" dirty="0"/>
              <a:t>The context and task at </a:t>
            </a:r>
            <a:r>
              <a:rPr lang="es" dirty="0" smtClean="0"/>
              <a:t>hand</a:t>
            </a:r>
            <a:endParaRPr dirty="0"/>
          </a:p>
        </p:txBody>
      </p:sp>
      <p:sp>
        <p:nvSpPr>
          <p:cNvPr id="384" name="Google Shape;384;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69</a:t>
            </a:fld>
            <a:endParaRPr/>
          </a:p>
        </p:txBody>
      </p:sp>
    </p:spTree>
    <p:extLst>
      <p:ext uri="{BB962C8B-B14F-4D97-AF65-F5344CB8AC3E}">
        <p14:creationId xmlns:p14="http://schemas.microsoft.com/office/powerpoint/2010/main" val="2387277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9"/>
          <p:cNvPicPr preferRelativeResize="0"/>
          <p:nvPr/>
        </p:nvPicPr>
        <p:blipFill>
          <a:blip r:embed="rId3">
            <a:alphaModFix/>
          </a:blip>
          <a:stretch>
            <a:fillRect/>
          </a:stretch>
        </p:blipFill>
        <p:spPr>
          <a:xfrm>
            <a:off x="0" y="-1975"/>
            <a:ext cx="9144000" cy="5358382"/>
          </a:xfrm>
          <a:prstGeom prst="rect">
            <a:avLst/>
          </a:prstGeom>
          <a:noFill/>
          <a:ln>
            <a:noFill/>
          </a:ln>
        </p:spPr>
      </p:pic>
      <p:sp>
        <p:nvSpPr>
          <p:cNvPr id="114" name="Google Shape;114;p19"/>
          <p:cNvSpPr txBox="1">
            <a:spLocks noGrp="1"/>
          </p:cNvSpPr>
          <p:nvPr>
            <p:ph type="title"/>
          </p:nvPr>
        </p:nvSpPr>
        <p:spPr>
          <a:xfrm>
            <a:off x="247375" y="4312200"/>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solidFill>
                  <a:schemeClr val="lt1"/>
                </a:solidFill>
              </a:rPr>
              <a:t>Virtual Reality</a:t>
            </a:r>
            <a:endParaRPr>
              <a:solidFill>
                <a:schemeClr val="lt1"/>
              </a:solidFill>
            </a:endParaRPr>
          </a:p>
        </p:txBody>
      </p:sp>
      <p:sp>
        <p:nvSpPr>
          <p:cNvPr id="115" name="Google Shape;115;p19"/>
          <p:cNvSpPr txBox="1"/>
          <p:nvPr/>
        </p:nvSpPr>
        <p:spPr>
          <a:xfrm>
            <a:off x="157445" y="447070"/>
            <a:ext cx="2729400" cy="21375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lt1"/>
              </a:buClr>
              <a:buSzPts val="1800"/>
              <a:buFont typeface="Open Sans"/>
              <a:buChar char="●"/>
            </a:pPr>
            <a:r>
              <a:rPr lang="es" sz="1800">
                <a:solidFill>
                  <a:schemeClr val="lt1"/>
                </a:solidFill>
                <a:latin typeface="Open Sans"/>
                <a:ea typeface="Open Sans"/>
                <a:cs typeface="Open Sans"/>
                <a:sym typeface="Open Sans"/>
              </a:rPr>
              <a:t>Full control of visual stimuli</a:t>
            </a:r>
            <a:endParaRPr sz="1800">
              <a:solidFill>
                <a:schemeClr val="lt1"/>
              </a:solidFill>
              <a:latin typeface="Open Sans"/>
              <a:ea typeface="Open Sans"/>
              <a:cs typeface="Open Sans"/>
              <a:sym typeface="Open Sans"/>
            </a:endParaRPr>
          </a:p>
          <a:p>
            <a:pPr marL="457200" lvl="0" indent="-342900" algn="l" rtl="0">
              <a:spcBef>
                <a:spcPts val="0"/>
              </a:spcBef>
              <a:spcAft>
                <a:spcPts val="0"/>
              </a:spcAft>
              <a:buClr>
                <a:schemeClr val="lt1"/>
              </a:buClr>
              <a:buSzPts val="1800"/>
              <a:buFont typeface="Open Sans"/>
              <a:buChar char="●"/>
            </a:pPr>
            <a:r>
              <a:rPr lang="es" sz="1800">
                <a:solidFill>
                  <a:schemeClr val="lt1"/>
                </a:solidFill>
                <a:latin typeface="Open Sans"/>
                <a:ea typeface="Open Sans"/>
                <a:cs typeface="Open Sans"/>
                <a:sym typeface="Open Sans"/>
              </a:rPr>
              <a:t>Isolation</a:t>
            </a:r>
            <a:endParaRPr sz="1800">
              <a:solidFill>
                <a:schemeClr val="lt1"/>
              </a:solidFill>
              <a:latin typeface="Open Sans"/>
              <a:ea typeface="Open Sans"/>
              <a:cs typeface="Open Sans"/>
              <a:sym typeface="Open Sans"/>
            </a:endParaRPr>
          </a:p>
          <a:p>
            <a:pPr marL="457200" lvl="0" indent="-342900" algn="l" rtl="0">
              <a:spcBef>
                <a:spcPts val="0"/>
              </a:spcBef>
              <a:spcAft>
                <a:spcPts val="0"/>
              </a:spcAft>
              <a:buClr>
                <a:schemeClr val="lt1"/>
              </a:buClr>
              <a:buSzPts val="1800"/>
              <a:buFont typeface="Open Sans"/>
              <a:buChar char="●"/>
            </a:pPr>
            <a:r>
              <a:rPr lang="es" sz="1800">
                <a:solidFill>
                  <a:schemeClr val="lt1"/>
                </a:solidFill>
                <a:latin typeface="Open Sans"/>
                <a:ea typeface="Open Sans"/>
                <a:cs typeface="Open Sans"/>
                <a:sym typeface="Open Sans"/>
              </a:rPr>
              <a:t>Reproducibility</a:t>
            </a:r>
            <a:endParaRPr sz="1800">
              <a:solidFill>
                <a:schemeClr val="lt1"/>
              </a:solidFill>
              <a:latin typeface="Open Sans"/>
              <a:ea typeface="Open Sans"/>
              <a:cs typeface="Open Sans"/>
              <a:sym typeface="Open Sans"/>
            </a:endParaRPr>
          </a:p>
          <a:p>
            <a:pPr marL="457200" lvl="0" indent="-342900" algn="l" rtl="0">
              <a:spcBef>
                <a:spcPts val="0"/>
              </a:spcBef>
              <a:spcAft>
                <a:spcPts val="0"/>
              </a:spcAft>
              <a:buClr>
                <a:schemeClr val="lt1"/>
              </a:buClr>
              <a:buSzPts val="1800"/>
              <a:buFont typeface="Open Sans"/>
              <a:buChar char="●"/>
            </a:pPr>
            <a:r>
              <a:rPr lang="es" sz="1800">
                <a:solidFill>
                  <a:schemeClr val="lt1"/>
                </a:solidFill>
                <a:latin typeface="Open Sans"/>
                <a:ea typeface="Open Sans"/>
                <a:cs typeface="Open Sans"/>
                <a:sym typeface="Open Sans"/>
              </a:rPr>
              <a:t>Immersion</a:t>
            </a:r>
            <a:endParaRPr sz="1800">
              <a:solidFill>
                <a:schemeClr val="lt1"/>
              </a:solidFill>
              <a:latin typeface="Open Sans"/>
              <a:ea typeface="Open Sans"/>
              <a:cs typeface="Open Sans"/>
              <a:sym typeface="Open Sans"/>
            </a:endParaRPr>
          </a:p>
          <a:p>
            <a:pPr marL="457200" lvl="0" indent="-342900" algn="l" rtl="0">
              <a:spcBef>
                <a:spcPts val="0"/>
              </a:spcBef>
              <a:spcAft>
                <a:spcPts val="0"/>
              </a:spcAft>
              <a:buClr>
                <a:schemeClr val="lt1"/>
              </a:buClr>
              <a:buSzPts val="1800"/>
              <a:buFont typeface="Open Sans"/>
              <a:buChar char="●"/>
            </a:pPr>
            <a:r>
              <a:rPr lang="es" sz="1800">
                <a:solidFill>
                  <a:schemeClr val="lt1"/>
                </a:solidFill>
                <a:latin typeface="Open Sans"/>
                <a:ea typeface="Open Sans"/>
                <a:cs typeface="Open Sans"/>
                <a:sym typeface="Open Sans"/>
              </a:rPr>
              <a:t>Increased </a:t>
            </a:r>
            <a:r>
              <a:rPr lang="es" sz="1800" b="1">
                <a:solidFill>
                  <a:schemeClr val="lt1"/>
                </a:solidFill>
                <a:latin typeface="Open Sans"/>
                <a:ea typeface="Open Sans"/>
                <a:cs typeface="Open Sans"/>
                <a:sym typeface="Open Sans"/>
              </a:rPr>
              <a:t>ecological validity</a:t>
            </a:r>
            <a:endParaRPr sz="1800" b="1">
              <a:solidFill>
                <a:schemeClr val="lt1"/>
              </a:solidFill>
              <a:latin typeface="Open Sans"/>
              <a:ea typeface="Open Sans"/>
              <a:cs typeface="Open Sans"/>
              <a:sym typeface="Open Sans"/>
            </a:endParaRPr>
          </a:p>
        </p:txBody>
      </p:sp>
      <p:sp>
        <p:nvSpPr>
          <p:cNvPr id="116" name="Google Shape;11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t>Conclusions</a:t>
            </a:r>
            <a:endParaRPr/>
          </a:p>
        </p:txBody>
      </p:sp>
      <p:sp>
        <p:nvSpPr>
          <p:cNvPr id="383" name="Google Shape;383;p4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dirty="0"/>
              <a:t>Depending </a:t>
            </a:r>
            <a:r>
              <a:rPr lang="es" dirty="0" smtClean="0"/>
              <a:t>on…</a:t>
            </a:r>
            <a:endParaRPr dirty="0"/>
          </a:p>
          <a:p>
            <a:pPr marL="0" lvl="0" indent="0" algn="l" rtl="0">
              <a:spcBef>
                <a:spcPts val="1200"/>
              </a:spcBef>
              <a:spcAft>
                <a:spcPts val="0"/>
              </a:spcAft>
              <a:buNone/>
            </a:pPr>
            <a:r>
              <a:rPr lang="es" dirty="0"/>
              <a:t>What we are going to measure</a:t>
            </a:r>
            <a:endParaRPr dirty="0"/>
          </a:p>
          <a:p>
            <a:pPr marL="0" lvl="0" indent="0" algn="l" rtl="0">
              <a:spcBef>
                <a:spcPts val="1200"/>
              </a:spcBef>
              <a:spcAft>
                <a:spcPts val="0"/>
              </a:spcAft>
              <a:buNone/>
            </a:pPr>
            <a:r>
              <a:rPr lang="es" dirty="0"/>
              <a:t>The context and task at hand</a:t>
            </a:r>
            <a:endParaRPr dirty="0"/>
          </a:p>
          <a:p>
            <a:pPr marL="0" lvl="0" indent="0" algn="l" rtl="0">
              <a:spcBef>
                <a:spcPts val="1200"/>
              </a:spcBef>
              <a:spcAft>
                <a:spcPts val="0"/>
              </a:spcAft>
              <a:buNone/>
            </a:pPr>
            <a:r>
              <a:rPr lang="es" dirty="0"/>
              <a:t>The sensory modalities that we can </a:t>
            </a:r>
            <a:r>
              <a:rPr lang="es" dirty="0" smtClean="0"/>
              <a:t>use</a:t>
            </a:r>
            <a:endParaRPr dirty="0"/>
          </a:p>
        </p:txBody>
      </p:sp>
      <p:sp>
        <p:nvSpPr>
          <p:cNvPr id="384" name="Google Shape;384;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70</a:t>
            </a:fld>
            <a:endParaRPr/>
          </a:p>
        </p:txBody>
      </p:sp>
    </p:spTree>
    <p:extLst>
      <p:ext uri="{BB962C8B-B14F-4D97-AF65-F5344CB8AC3E}">
        <p14:creationId xmlns:p14="http://schemas.microsoft.com/office/powerpoint/2010/main" val="730312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t>Conclusions</a:t>
            </a:r>
            <a:endParaRPr/>
          </a:p>
        </p:txBody>
      </p:sp>
      <p:sp>
        <p:nvSpPr>
          <p:cNvPr id="383" name="Google Shape;383;p4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dirty="0"/>
              <a:t>Depending </a:t>
            </a:r>
            <a:r>
              <a:rPr lang="es" dirty="0" smtClean="0"/>
              <a:t>on…</a:t>
            </a:r>
            <a:endParaRPr dirty="0"/>
          </a:p>
          <a:p>
            <a:pPr marL="0" lvl="0" indent="0" algn="l" rtl="0">
              <a:spcBef>
                <a:spcPts val="1200"/>
              </a:spcBef>
              <a:spcAft>
                <a:spcPts val="0"/>
              </a:spcAft>
              <a:buNone/>
            </a:pPr>
            <a:r>
              <a:rPr lang="es" dirty="0"/>
              <a:t>What we are going to measure</a:t>
            </a:r>
            <a:endParaRPr dirty="0"/>
          </a:p>
          <a:p>
            <a:pPr marL="0" lvl="0" indent="0" algn="l" rtl="0">
              <a:spcBef>
                <a:spcPts val="1200"/>
              </a:spcBef>
              <a:spcAft>
                <a:spcPts val="0"/>
              </a:spcAft>
              <a:buNone/>
            </a:pPr>
            <a:r>
              <a:rPr lang="es" dirty="0"/>
              <a:t>The context and task at hand</a:t>
            </a:r>
            <a:endParaRPr dirty="0"/>
          </a:p>
          <a:p>
            <a:pPr marL="0" lvl="0" indent="0" algn="l" rtl="0">
              <a:spcBef>
                <a:spcPts val="1200"/>
              </a:spcBef>
              <a:spcAft>
                <a:spcPts val="0"/>
              </a:spcAft>
              <a:buNone/>
            </a:pPr>
            <a:r>
              <a:rPr lang="es" dirty="0"/>
              <a:t>The sensory modalities that we can use</a:t>
            </a:r>
            <a:endParaRPr dirty="0"/>
          </a:p>
          <a:p>
            <a:pPr marL="0" lvl="0" indent="0" algn="l" rtl="0">
              <a:spcBef>
                <a:spcPts val="1200"/>
              </a:spcBef>
              <a:spcAft>
                <a:spcPts val="1200"/>
              </a:spcAft>
              <a:buNone/>
            </a:pPr>
            <a:r>
              <a:rPr lang="es" sz="2000" dirty="0" smtClean="0"/>
              <a:t>                                We </a:t>
            </a:r>
            <a:r>
              <a:rPr lang="es" sz="2000" dirty="0"/>
              <a:t>may already be closer than we </a:t>
            </a:r>
            <a:r>
              <a:rPr lang="es" sz="2000" dirty="0" smtClean="0"/>
              <a:t>think!</a:t>
            </a:r>
            <a:endParaRPr sz="2000" dirty="0"/>
          </a:p>
        </p:txBody>
      </p:sp>
      <p:sp>
        <p:nvSpPr>
          <p:cNvPr id="384" name="Google Shape;384;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71</a:t>
            </a:fld>
            <a:endParaRPr/>
          </a:p>
        </p:txBody>
      </p:sp>
    </p:spTree>
    <p:extLst>
      <p:ext uri="{BB962C8B-B14F-4D97-AF65-F5344CB8AC3E}">
        <p14:creationId xmlns:p14="http://schemas.microsoft.com/office/powerpoint/2010/main" val="1456097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ES" dirty="0" err="1" smtClean="0"/>
              <a:t>Thanks</a:t>
            </a:r>
            <a:r>
              <a:rPr lang="es-ES" dirty="0" smtClean="0"/>
              <a:t>!</a:t>
            </a:r>
            <a:endParaRPr dirty="0"/>
          </a:p>
        </p:txBody>
      </p:sp>
      <p:sp>
        <p:nvSpPr>
          <p:cNvPr id="390" name="Google Shape;390;p47"/>
          <p:cNvSpPr txBox="1">
            <a:spLocks noGrp="1"/>
          </p:cNvSpPr>
          <p:nvPr>
            <p:ph type="body" idx="1"/>
          </p:nvPr>
        </p:nvSpPr>
        <p:spPr>
          <a:xfrm>
            <a:off x="311700" y="4021873"/>
            <a:ext cx="8520600" cy="557352"/>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ES" dirty="0" smtClean="0">
                <a:hlinkClick r:id="rId3"/>
              </a:rPr>
              <a:t>smalpica@unizar.es</a:t>
            </a:r>
            <a:endParaRPr lang="es-ES" dirty="0" smtClean="0"/>
          </a:p>
          <a:p>
            <a:pPr marL="0" lvl="0" indent="0" algn="l" rtl="0">
              <a:spcBef>
                <a:spcPts val="0"/>
              </a:spcBef>
              <a:spcAft>
                <a:spcPts val="0"/>
              </a:spcAft>
              <a:buNone/>
            </a:pPr>
            <a:endParaRPr dirty="0"/>
          </a:p>
        </p:txBody>
      </p:sp>
      <p:sp>
        <p:nvSpPr>
          <p:cNvPr id="391" name="Google Shape;391;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72</a:t>
            </a:fld>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827" y="1471752"/>
            <a:ext cx="3107473" cy="3107473"/>
          </a:xfrm>
          <a:prstGeom prst="rect">
            <a:avLst/>
          </a:prstGeom>
        </p:spPr>
      </p:pic>
      <p:pic>
        <p:nvPicPr>
          <p:cNvPr id="6" name="Google Shape;54;p13"/>
          <p:cNvPicPr preferRelativeResize="0"/>
          <p:nvPr/>
        </p:nvPicPr>
        <p:blipFill rotWithShape="1">
          <a:blip r:embed="rId5">
            <a:alphaModFix amt="33000"/>
          </a:blip>
          <a:srcRect l="1876" t="12689" r="1867" b="15861"/>
          <a:stretch/>
        </p:blipFill>
        <p:spPr>
          <a:xfrm>
            <a:off x="311700" y="1146116"/>
            <a:ext cx="4787591" cy="287686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Shape 395"/>
        <p:cNvGrpSpPr/>
        <p:nvPr/>
      </p:nvGrpSpPr>
      <p:grpSpPr>
        <a:xfrm>
          <a:off x="0" y="0"/>
          <a:ext cx="0" cy="0"/>
          <a:chOff x="0" y="0"/>
          <a:chExt cx="0" cy="0"/>
        </a:xfrm>
      </p:grpSpPr>
      <p:sp>
        <p:nvSpPr>
          <p:cNvPr id="396" name="Google Shape;396;p4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397" name="Google Shape;397;p48"/>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s"/>
              <a:t>What is the best methodology to measure how close we are? </a:t>
            </a:r>
            <a:endParaRPr/>
          </a:p>
          <a:p>
            <a:pPr marL="0" lvl="0" indent="0" algn="l" rtl="0">
              <a:spcBef>
                <a:spcPts val="1200"/>
              </a:spcBef>
              <a:spcAft>
                <a:spcPts val="0"/>
              </a:spcAft>
              <a:buNone/>
            </a:pPr>
            <a:r>
              <a:rPr lang="es"/>
              <a:t>Do we need to consider everything? Do our displays need to be perfect, as good as real life?</a:t>
            </a:r>
            <a:endParaRPr/>
          </a:p>
          <a:p>
            <a:pPr marL="0" lvl="0" indent="0" algn="l" rtl="0">
              <a:spcBef>
                <a:spcPts val="1200"/>
              </a:spcBef>
              <a:spcAft>
                <a:spcPts val="0"/>
              </a:spcAft>
              <a:buNone/>
            </a:pPr>
            <a:r>
              <a:rPr lang="es"/>
              <a:t>I don‘t think so. I will try to convince you about this through 3 case studies. Sometimes we don’t need to be there to perceive we are there. Our brain is flexible, and we can take advantage of the shortcuts it uses to alleviate current hardware and software limitations. </a:t>
            </a:r>
            <a:endParaRPr/>
          </a:p>
          <a:p>
            <a:pPr marL="0" lvl="0" indent="0" algn="l" rtl="0">
              <a:spcBef>
                <a:spcPts val="1200"/>
              </a:spcBef>
              <a:spcAft>
                <a:spcPts val="1200"/>
              </a:spcAft>
              <a:buNone/>
            </a:pPr>
            <a:r>
              <a:rPr lang="es"/>
              <a:t>3 case studies: (1) How can we measure what we perceive? Isolating high-level cognitive aspects is hard, but we can do it. Isolating and working with a single aspect may be good enough (time-perception); (2) The pivotal role of context and cognitive behavior in shaping visual behavior (tasks). Depending on our task and context, we will pay more attention to different parts of the environment. (3) Multimodality. Using audio, haptics, etc. changes how and what we see (auditory-suppression)</a:t>
            </a:r>
            <a:endParaRPr/>
          </a:p>
        </p:txBody>
      </p:sp>
      <p:sp>
        <p:nvSpPr>
          <p:cNvPr id="398" name="Google Shape;398;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73</a:t>
            </a:fld>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t>Visual Turing Test: How close are we?</a:t>
            </a:r>
            <a:endParaRPr/>
          </a:p>
        </p:txBody>
      </p:sp>
      <p:pic>
        <p:nvPicPr>
          <p:cNvPr id="122" name="Google Shape;122;p20"/>
          <p:cNvPicPr preferRelativeResize="0"/>
          <p:nvPr/>
        </p:nvPicPr>
        <p:blipFill rotWithShape="1">
          <a:blip r:embed="rId3">
            <a:alphaModFix/>
          </a:blip>
          <a:srcRect l="6731" t="9132" r="7850" b="21317"/>
          <a:stretch/>
        </p:blipFill>
        <p:spPr>
          <a:xfrm>
            <a:off x="3565960" y="3906117"/>
            <a:ext cx="1229575" cy="1001100"/>
          </a:xfrm>
          <a:prstGeom prst="rect">
            <a:avLst/>
          </a:prstGeom>
          <a:noFill/>
          <a:ln>
            <a:noFill/>
          </a:ln>
        </p:spPr>
      </p:pic>
      <p:pic>
        <p:nvPicPr>
          <p:cNvPr id="123" name="Google Shape;123;p20"/>
          <p:cNvPicPr preferRelativeResize="0"/>
          <p:nvPr/>
        </p:nvPicPr>
        <p:blipFill rotWithShape="1">
          <a:blip r:embed="rId4">
            <a:alphaModFix/>
          </a:blip>
          <a:srcRect b="13681"/>
          <a:stretch/>
        </p:blipFill>
        <p:spPr>
          <a:xfrm>
            <a:off x="836454" y="1393750"/>
            <a:ext cx="2729499" cy="2356001"/>
          </a:xfrm>
          <a:prstGeom prst="rect">
            <a:avLst/>
          </a:prstGeom>
          <a:noFill/>
          <a:ln>
            <a:noFill/>
          </a:ln>
        </p:spPr>
      </p:pic>
      <p:pic>
        <p:nvPicPr>
          <p:cNvPr id="124" name="Google Shape;124;p20"/>
          <p:cNvPicPr preferRelativeResize="0"/>
          <p:nvPr/>
        </p:nvPicPr>
        <p:blipFill rotWithShape="1">
          <a:blip r:embed="rId5">
            <a:alphaModFix/>
          </a:blip>
          <a:srcRect b="17039"/>
          <a:stretch/>
        </p:blipFill>
        <p:spPr>
          <a:xfrm>
            <a:off x="4883955" y="1147225"/>
            <a:ext cx="3652425" cy="3029926"/>
          </a:xfrm>
          <a:prstGeom prst="rect">
            <a:avLst/>
          </a:prstGeom>
          <a:noFill/>
          <a:ln>
            <a:noFill/>
          </a:ln>
        </p:spPr>
      </p:pic>
      <p:pic>
        <p:nvPicPr>
          <p:cNvPr id="125" name="Google Shape;125;p20"/>
          <p:cNvPicPr preferRelativeResize="0"/>
          <p:nvPr/>
        </p:nvPicPr>
        <p:blipFill rotWithShape="1">
          <a:blip r:embed="rId4">
            <a:alphaModFix/>
          </a:blip>
          <a:srcRect b="13681"/>
          <a:stretch/>
        </p:blipFill>
        <p:spPr>
          <a:xfrm>
            <a:off x="5986376" y="1714393"/>
            <a:ext cx="1447575" cy="1249500"/>
          </a:xfrm>
          <a:prstGeom prst="rect">
            <a:avLst/>
          </a:prstGeom>
          <a:noFill/>
          <a:ln>
            <a:noFill/>
          </a:ln>
        </p:spPr>
      </p:pic>
      <p:pic>
        <p:nvPicPr>
          <p:cNvPr id="126" name="Google Shape;126;p20"/>
          <p:cNvPicPr preferRelativeResize="0"/>
          <p:nvPr/>
        </p:nvPicPr>
        <p:blipFill rotWithShape="1">
          <a:blip r:embed="rId6">
            <a:alphaModFix/>
          </a:blip>
          <a:srcRect l="32120" t="11392" r="30435" b="24714"/>
          <a:stretch/>
        </p:blipFill>
        <p:spPr>
          <a:xfrm>
            <a:off x="3826333" y="2571738"/>
            <a:ext cx="708825" cy="1209514"/>
          </a:xfrm>
          <a:prstGeom prst="rect">
            <a:avLst/>
          </a:prstGeom>
          <a:noFill/>
          <a:ln>
            <a:noFill/>
          </a:ln>
        </p:spPr>
      </p:pic>
      <p:sp>
        <p:nvSpPr>
          <p:cNvPr id="127" name="Google Shape;12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1"/>
          <p:cNvPicPr preferRelativeResize="0"/>
          <p:nvPr/>
        </p:nvPicPr>
        <p:blipFill rotWithShape="1">
          <a:blip r:embed="rId3">
            <a:alphaModFix/>
          </a:blip>
          <a:srcRect b="24727"/>
          <a:stretch/>
        </p:blipFill>
        <p:spPr>
          <a:xfrm>
            <a:off x="4701406" y="882157"/>
            <a:ext cx="4017514" cy="3023975"/>
          </a:xfrm>
          <a:prstGeom prst="rect">
            <a:avLst/>
          </a:prstGeom>
          <a:noFill/>
          <a:ln>
            <a:noFill/>
          </a:ln>
        </p:spPr>
      </p:pic>
      <p:sp>
        <p:nvSpPr>
          <p:cNvPr id="133" name="Google Shape;133;p2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t>Visual Turing Test: How close are we?</a:t>
            </a:r>
            <a:endParaRPr/>
          </a:p>
        </p:txBody>
      </p:sp>
      <p:pic>
        <p:nvPicPr>
          <p:cNvPr id="134" name="Google Shape;134;p21"/>
          <p:cNvPicPr preferRelativeResize="0"/>
          <p:nvPr/>
        </p:nvPicPr>
        <p:blipFill rotWithShape="1">
          <a:blip r:embed="rId4">
            <a:alphaModFix/>
          </a:blip>
          <a:srcRect l="6731" t="9132" r="7850" b="21317"/>
          <a:stretch/>
        </p:blipFill>
        <p:spPr>
          <a:xfrm>
            <a:off x="3565960" y="3906117"/>
            <a:ext cx="1229575" cy="1001100"/>
          </a:xfrm>
          <a:prstGeom prst="rect">
            <a:avLst/>
          </a:prstGeom>
          <a:noFill/>
          <a:ln>
            <a:noFill/>
          </a:ln>
        </p:spPr>
      </p:pic>
      <p:pic>
        <p:nvPicPr>
          <p:cNvPr id="135" name="Google Shape;135;p21"/>
          <p:cNvPicPr preferRelativeResize="0"/>
          <p:nvPr/>
        </p:nvPicPr>
        <p:blipFill rotWithShape="1">
          <a:blip r:embed="rId5">
            <a:alphaModFix/>
          </a:blip>
          <a:srcRect b="13681"/>
          <a:stretch/>
        </p:blipFill>
        <p:spPr>
          <a:xfrm>
            <a:off x="836454" y="1393750"/>
            <a:ext cx="2729499" cy="2356001"/>
          </a:xfrm>
          <a:prstGeom prst="rect">
            <a:avLst/>
          </a:prstGeom>
          <a:noFill/>
          <a:ln>
            <a:noFill/>
          </a:ln>
        </p:spPr>
      </p:pic>
      <p:pic>
        <p:nvPicPr>
          <p:cNvPr id="136" name="Google Shape;136;p21"/>
          <p:cNvPicPr preferRelativeResize="0"/>
          <p:nvPr/>
        </p:nvPicPr>
        <p:blipFill rotWithShape="1">
          <a:blip r:embed="rId5">
            <a:alphaModFix/>
          </a:blip>
          <a:srcRect t="17157" b="13686"/>
          <a:stretch/>
        </p:blipFill>
        <p:spPr>
          <a:xfrm>
            <a:off x="5986375" y="1750032"/>
            <a:ext cx="1447576" cy="1001100"/>
          </a:xfrm>
          <a:prstGeom prst="rect">
            <a:avLst/>
          </a:prstGeom>
          <a:noFill/>
          <a:ln>
            <a:noFill/>
          </a:ln>
        </p:spPr>
      </p:pic>
      <p:pic>
        <p:nvPicPr>
          <p:cNvPr id="137" name="Google Shape;137;p21"/>
          <p:cNvPicPr preferRelativeResize="0"/>
          <p:nvPr/>
        </p:nvPicPr>
        <p:blipFill rotWithShape="1">
          <a:blip r:embed="rId6">
            <a:alphaModFix/>
          </a:blip>
          <a:srcRect l="32120" t="11392" r="30435" b="24714"/>
          <a:stretch/>
        </p:blipFill>
        <p:spPr>
          <a:xfrm>
            <a:off x="3826333" y="2571738"/>
            <a:ext cx="708825" cy="1209514"/>
          </a:xfrm>
          <a:prstGeom prst="rect">
            <a:avLst/>
          </a:prstGeom>
          <a:noFill/>
          <a:ln>
            <a:noFill/>
          </a:ln>
        </p:spPr>
      </p:pic>
      <p:sp>
        <p:nvSpPr>
          <p:cNvPr id="138" name="Google Shape;13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9</a:t>
            </a:fld>
            <a:endParaRPr/>
          </a:p>
        </p:txBody>
      </p:sp>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3406</Words>
  <Application>Microsoft Office PowerPoint</Application>
  <PresentationFormat>Presentación en pantalla (16:9)</PresentationFormat>
  <Paragraphs>607</Paragraphs>
  <Slides>73</Slides>
  <Notes>71</Notes>
  <HiddenSlides>15</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73</vt:i4>
      </vt:variant>
    </vt:vector>
  </HeadingPairs>
  <TitlesOfParts>
    <vt:vector size="80" baseType="lpstr">
      <vt:lpstr>Ink Free</vt:lpstr>
      <vt:lpstr>Open Sans</vt:lpstr>
      <vt:lpstr>Calibri</vt:lpstr>
      <vt:lpstr>Gugi</vt:lpstr>
      <vt:lpstr>Economica</vt:lpstr>
      <vt:lpstr>Arial</vt:lpstr>
      <vt:lpstr>Luxe</vt:lpstr>
      <vt:lpstr>Immersive reality: Effects and uses of VR in perception</vt:lpstr>
      <vt:lpstr>Visual Turing Test: How close are we?</vt:lpstr>
      <vt:lpstr>Virtual Reality</vt:lpstr>
      <vt:lpstr>Virtual Reality</vt:lpstr>
      <vt:lpstr>Virtual Reality</vt:lpstr>
      <vt:lpstr>Virtual Reality</vt:lpstr>
      <vt:lpstr>Virtual Reality</vt:lpstr>
      <vt:lpstr>Visual Turing Test: How close are we?</vt:lpstr>
      <vt:lpstr>Visual Turing Test: How close are we?</vt:lpstr>
      <vt:lpstr>Visual Turing Test: How close are we?</vt:lpstr>
      <vt:lpstr>Visual Turing Test: How close are we?</vt:lpstr>
      <vt:lpstr>Visual Turing Test: Methodology</vt:lpstr>
      <vt:lpstr>Visual Turing Test: Our perception</vt:lpstr>
      <vt:lpstr>We can take advantage of the way we perceive the environment to better allocate our efforts</vt:lpstr>
      <vt:lpstr>We can take advantage of the way we perceive the environment to better allocate our efforts</vt:lpstr>
      <vt:lpstr>Measuring high-level features in complex environments   Time perception</vt:lpstr>
      <vt:lpstr>Measuring high-level features in complex environments</vt:lpstr>
      <vt:lpstr>Measuring high-level features in complex environments</vt:lpstr>
      <vt:lpstr>Measuring high-level features in complex environments</vt:lpstr>
      <vt:lpstr>Measuring high-level features in complex environments</vt:lpstr>
      <vt:lpstr>Measuring high-level features in complex environments</vt:lpstr>
      <vt:lpstr>Measuring high-level features in complex environments</vt:lpstr>
      <vt:lpstr>Measuring high-level features in complex environments</vt:lpstr>
      <vt:lpstr>Measuring high-level features in complex environments</vt:lpstr>
      <vt:lpstr>Measuring high-level features in complex environments</vt:lpstr>
      <vt:lpstr>Measuring high-level features in complex environments</vt:lpstr>
      <vt:lpstr>Measuring high-level features in complex environments</vt:lpstr>
      <vt:lpstr>Main studies - Results</vt:lpstr>
      <vt:lpstr>Main studies - Results</vt:lpstr>
      <vt:lpstr>Main studies - Results</vt:lpstr>
      <vt:lpstr>Main studies - Results</vt:lpstr>
      <vt:lpstr>Main studies - Results</vt:lpstr>
      <vt:lpstr>Main studies - Results</vt:lpstr>
      <vt:lpstr>Main studies - Results</vt:lpstr>
      <vt:lpstr>Main studies - Results</vt:lpstr>
      <vt:lpstr>Main studies - Results</vt:lpstr>
      <vt:lpstr>Main studies - Results</vt:lpstr>
      <vt:lpstr>Main studies - Results</vt:lpstr>
      <vt:lpstr>Main studies - Consistency</vt:lpstr>
      <vt:lpstr>Main studies - Consistency</vt:lpstr>
      <vt:lpstr>Main studies - Consistency</vt:lpstr>
      <vt:lpstr>Measuring high-level features in complex environments</vt:lpstr>
      <vt:lpstr>Measuring high-level features in complex environments</vt:lpstr>
      <vt:lpstr>The role of context and task on visual behavior  Task-dependent visual behavior</vt:lpstr>
      <vt:lpstr>Presentación de PowerPoint</vt:lpstr>
      <vt:lpstr>Presentación de PowerPoint</vt:lpstr>
      <vt:lpstr>The role of context and task on visual behavior</vt:lpstr>
      <vt:lpstr>Presentación de PowerPoint</vt:lpstr>
      <vt:lpstr>The role of context and task on visual behavior</vt:lpstr>
      <vt:lpstr>Additional sensory modalities can alter what we see  Auditory-triggered suppression</vt:lpstr>
      <vt:lpstr>Additional sensory modalities can alter what we see</vt:lpstr>
      <vt:lpstr>Auditory-triggered suppression</vt:lpstr>
      <vt:lpstr>Main experiment - Spatial layout</vt:lpstr>
      <vt:lpstr>Main experiment - Spatial layout</vt:lpstr>
      <vt:lpstr>Main experiment - Spatial layout</vt:lpstr>
      <vt:lpstr>Main experiment - Spatial layout</vt:lpstr>
      <vt:lpstr>Main experiment - Spatial layout</vt:lpstr>
      <vt:lpstr>Main experiment - Spatial layout</vt:lpstr>
      <vt:lpstr>Main experiment - Temporal layout</vt:lpstr>
      <vt:lpstr>Main experiment - Temporal layout</vt:lpstr>
      <vt:lpstr>Main experiment - Results</vt:lpstr>
      <vt:lpstr>Main experiment - Results</vt:lpstr>
      <vt:lpstr>Gaze sample (non-detected bimodal stimulus)</vt:lpstr>
      <vt:lpstr>Gaze sample (non-detected bimodal stimulus)</vt:lpstr>
      <vt:lpstr>Gaze sample (non-detected bimodal stimulus)</vt:lpstr>
      <vt:lpstr>Gaze sample (non-detected bimodal stimulus)</vt:lpstr>
      <vt:lpstr>Auditory-triggered suppression</vt:lpstr>
      <vt:lpstr>Conclusions</vt:lpstr>
      <vt:lpstr>Conclusions</vt:lpstr>
      <vt:lpstr>Conclusions</vt:lpstr>
      <vt:lpstr>Conclusions</vt:lpstr>
      <vt:lpstr>Thanks!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Immersive reality: Effects and uses of VR in perception</dc:title>
  <dc:creator>Malpica</dc:creator>
  <cp:lastModifiedBy>usuario</cp:lastModifiedBy>
  <cp:revision>8</cp:revision>
  <dcterms:modified xsi:type="dcterms:W3CDTF">2024-08-27T16:57:25Z</dcterms:modified>
</cp:coreProperties>
</file>